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3"/>
  </p:notesMasterIdLst>
  <p:sldIdLst>
    <p:sldId id="256" r:id="rId2"/>
    <p:sldId id="257" r:id="rId3"/>
    <p:sldId id="258" r:id="rId4"/>
    <p:sldId id="259" r:id="rId5"/>
    <p:sldId id="264" r:id="rId6"/>
    <p:sldId id="266" r:id="rId7"/>
    <p:sldId id="267" r:id="rId8"/>
    <p:sldId id="268" r:id="rId9"/>
    <p:sldId id="269" r:id="rId10"/>
    <p:sldId id="272" r:id="rId11"/>
    <p:sldId id="271" r:id="rId12"/>
    <p:sldId id="261" r:id="rId13"/>
    <p:sldId id="273" r:id="rId14"/>
    <p:sldId id="262" r:id="rId15"/>
    <p:sldId id="274" r:id="rId16"/>
    <p:sldId id="276" r:id="rId17"/>
    <p:sldId id="275" r:id="rId18"/>
    <p:sldId id="277" r:id="rId19"/>
    <p:sldId id="270" r:id="rId20"/>
    <p:sldId id="260" r:id="rId21"/>
    <p:sldId id="27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9317D-1EAE-7046-9B5B-DCB1BBDCD79E}" v="2" dt="2020-01-21T01:17:49.9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43"/>
    <p:restoredTop sz="76871"/>
  </p:normalViewPr>
  <p:slideViewPr>
    <p:cSldViewPr snapToGrid="0" snapToObjects="1">
      <p:cViewPr>
        <p:scale>
          <a:sx n="88" d="100"/>
          <a:sy n="88" d="100"/>
        </p:scale>
        <p:origin x="2208"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4A20C0-D21D-5B42-87C2-3C2CBE575BF3}" type="datetimeFigureOut">
              <a:rPr lang="en-US" smtClean="0"/>
              <a:t>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FC8700-9461-9449-95DB-BAB360E87053}" type="slidenum">
              <a:rPr lang="en-US" smtClean="0"/>
              <a:t>‹#›</a:t>
            </a:fld>
            <a:endParaRPr lang="en-US"/>
          </a:p>
        </p:txBody>
      </p:sp>
    </p:spTree>
    <p:extLst>
      <p:ext uri="{BB962C8B-B14F-4D97-AF65-F5344CB8AC3E}">
        <p14:creationId xmlns:p14="http://schemas.microsoft.com/office/powerpoint/2010/main" val="834727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type of workflows are good candidates?:</a:t>
            </a:r>
          </a:p>
          <a:p>
            <a:endParaRPr lang="en-US" dirty="0"/>
          </a:p>
          <a:p>
            <a:pPr marL="171450" indent="-171450">
              <a:buFontTx/>
              <a:buChar char="-"/>
            </a:pPr>
            <a:r>
              <a:rPr lang="en-US" dirty="0"/>
              <a:t>Cron jobs</a:t>
            </a:r>
          </a:p>
          <a:p>
            <a:pPr marL="171450" indent="-171450">
              <a:buFontTx/>
              <a:buChar char="-"/>
            </a:pPr>
            <a:r>
              <a:rPr lang="en-US" dirty="0"/>
              <a:t>Data movement</a:t>
            </a:r>
          </a:p>
          <a:p>
            <a:pPr marL="171450" indent="-171450">
              <a:buFontTx/>
              <a:buChar char="-"/>
            </a:pPr>
            <a:r>
              <a:rPr lang="en-US" dirty="0"/>
              <a:t>DevOps</a:t>
            </a:r>
          </a:p>
          <a:p>
            <a:pPr marL="171450" indent="-171450">
              <a:buFontTx/>
              <a:buChar char="-"/>
            </a:pPr>
            <a:r>
              <a:rPr lang="en-US" dirty="0" err="1"/>
              <a:t>MLOps</a:t>
            </a:r>
            <a:endParaRPr lang="en-US" dirty="0"/>
          </a:p>
          <a:p>
            <a:pPr marL="171450" indent="-171450">
              <a:buFontTx/>
              <a:buChar char="-"/>
            </a:pPr>
            <a:r>
              <a:rPr lang="en-US" dirty="0"/>
              <a:t>On and on..</a:t>
            </a:r>
          </a:p>
          <a:p>
            <a:endParaRPr lang="en-US" dirty="0"/>
          </a:p>
          <a:p>
            <a:r>
              <a:rPr lang="en-US" dirty="0"/>
              <a:t>Executors can be thought of as a traffic cop. Directing Jobs triggered by the scheduler to the resources that will run it. </a:t>
            </a:r>
          </a:p>
          <a:p>
            <a:r>
              <a:rPr lang="en-US" dirty="0"/>
              <a:t>Operators </a:t>
            </a:r>
            <a:r>
              <a:rPr lang="en-US" b="1" dirty="0"/>
              <a:t>define</a:t>
            </a:r>
            <a:r>
              <a:rPr lang="en-US" dirty="0"/>
              <a:t> the word to be done. A MySQL Job or a Python Job, for example.</a:t>
            </a:r>
          </a:p>
          <a:p>
            <a:endParaRPr lang="en-US" dirty="0"/>
          </a:p>
          <a:p>
            <a:endParaRPr lang="en-US" dirty="0"/>
          </a:p>
          <a:p>
            <a:endParaRPr lang="en-US" dirty="0"/>
          </a:p>
          <a:p>
            <a:endParaRPr lang="en-US" dirty="0"/>
          </a:p>
          <a:p>
            <a:r>
              <a:rPr lang="en-US" dirty="0"/>
              <a:t>Add example eon op</a:t>
            </a:r>
          </a:p>
        </p:txBody>
      </p:sp>
      <p:sp>
        <p:nvSpPr>
          <p:cNvPr id="4" name="Slide Number Placeholder 3"/>
          <p:cNvSpPr>
            <a:spLocks noGrp="1"/>
          </p:cNvSpPr>
          <p:nvPr>
            <p:ph type="sldNum" sz="quarter" idx="5"/>
          </p:nvPr>
        </p:nvSpPr>
        <p:spPr/>
        <p:txBody>
          <a:bodyPr/>
          <a:lstStyle/>
          <a:p>
            <a:fld id="{B9FC8700-9461-9449-95DB-BAB360E87053}" type="slidenum">
              <a:rPr lang="en-US" smtClean="0"/>
              <a:t>4</a:t>
            </a:fld>
            <a:endParaRPr lang="en-US"/>
          </a:p>
        </p:txBody>
      </p:sp>
    </p:spTree>
    <p:extLst>
      <p:ext uri="{BB962C8B-B14F-4D97-AF65-F5344CB8AC3E}">
        <p14:creationId xmlns:p14="http://schemas.microsoft.com/office/powerpoint/2010/main" val="82407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FC8700-9461-9449-95DB-BAB360E87053}" type="slidenum">
              <a:rPr lang="en-US" smtClean="0"/>
              <a:t>16</a:t>
            </a:fld>
            <a:endParaRPr lang="en-US"/>
          </a:p>
        </p:txBody>
      </p:sp>
    </p:spTree>
    <p:extLst>
      <p:ext uri="{BB962C8B-B14F-4D97-AF65-F5344CB8AC3E}">
        <p14:creationId xmlns:p14="http://schemas.microsoft.com/office/powerpoint/2010/main" val="3711363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how there isn’t a celery Executor &amp; </a:t>
            </a:r>
            <a:r>
              <a:rPr lang="en-US" dirty="0" err="1"/>
              <a:t>KubernetesPodOperator</a:t>
            </a:r>
            <a:r>
              <a:rPr lang="en-US" dirty="0"/>
              <a:t>?</a:t>
            </a:r>
          </a:p>
          <a:p>
            <a:endParaRPr lang="en-US" dirty="0"/>
          </a:p>
          <a:p>
            <a:r>
              <a:rPr lang="en-US" dirty="0"/>
              <a:t>As you mature as an organization, your orchestration engine can scale with you.</a:t>
            </a:r>
          </a:p>
        </p:txBody>
      </p:sp>
      <p:sp>
        <p:nvSpPr>
          <p:cNvPr id="4" name="Slide Number Placeholder 3"/>
          <p:cNvSpPr>
            <a:spLocks noGrp="1"/>
          </p:cNvSpPr>
          <p:nvPr>
            <p:ph type="sldNum" sz="quarter" idx="5"/>
          </p:nvPr>
        </p:nvSpPr>
        <p:spPr/>
        <p:txBody>
          <a:bodyPr/>
          <a:lstStyle/>
          <a:p>
            <a:fld id="{B9FC8700-9461-9449-95DB-BAB360E87053}" type="slidenum">
              <a:rPr lang="en-US" smtClean="0"/>
              <a:t>17</a:t>
            </a:fld>
            <a:endParaRPr lang="en-US"/>
          </a:p>
        </p:txBody>
      </p:sp>
    </p:spTree>
    <p:extLst>
      <p:ext uri="{BB962C8B-B14F-4D97-AF65-F5344CB8AC3E}">
        <p14:creationId xmlns:p14="http://schemas.microsoft.com/office/powerpoint/2010/main" val="1600496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B9FC8700-9461-9449-95DB-BAB360E87053}" type="slidenum">
              <a:rPr lang="en-US" smtClean="0"/>
              <a:t>18</a:t>
            </a:fld>
            <a:endParaRPr lang="en-US"/>
          </a:p>
        </p:txBody>
      </p:sp>
    </p:spTree>
    <p:extLst>
      <p:ext uri="{BB962C8B-B14F-4D97-AF65-F5344CB8AC3E}">
        <p14:creationId xmlns:p14="http://schemas.microsoft.com/office/powerpoint/2010/main" val="3051543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BEWARE: Cloud composer does not currently support </a:t>
            </a:r>
            <a:r>
              <a:rPr lang="en-US" dirty="0" err="1"/>
              <a:t>KubernetesExecutor</a:t>
            </a:r>
            <a:endParaRPr lang="en-US" dirty="0"/>
          </a:p>
          <a:p>
            <a:endParaRPr lang="en-US" dirty="0"/>
          </a:p>
          <a:p>
            <a:r>
              <a:rPr lang="en-US" dirty="0"/>
              <a:t>If all else fails, Kubernetes loves on-prem</a:t>
            </a:r>
          </a:p>
        </p:txBody>
      </p:sp>
      <p:sp>
        <p:nvSpPr>
          <p:cNvPr id="4" name="Slide Number Placeholder 3"/>
          <p:cNvSpPr>
            <a:spLocks noGrp="1"/>
          </p:cNvSpPr>
          <p:nvPr>
            <p:ph type="sldNum" sz="quarter" idx="5"/>
          </p:nvPr>
        </p:nvSpPr>
        <p:spPr/>
        <p:txBody>
          <a:bodyPr/>
          <a:lstStyle/>
          <a:p>
            <a:fld id="{B9FC8700-9461-9449-95DB-BAB360E87053}" type="slidenum">
              <a:rPr lang="en-US" smtClean="0"/>
              <a:t>19</a:t>
            </a:fld>
            <a:endParaRPr lang="en-US"/>
          </a:p>
        </p:txBody>
      </p:sp>
    </p:spTree>
    <p:extLst>
      <p:ext uri="{BB962C8B-B14F-4D97-AF65-F5344CB8AC3E}">
        <p14:creationId xmlns:p14="http://schemas.microsoft.com/office/powerpoint/2010/main" val="1240438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 example but pay attention to how this was created. I didn’t write any airflow code!</a:t>
            </a:r>
          </a:p>
        </p:txBody>
      </p:sp>
      <p:sp>
        <p:nvSpPr>
          <p:cNvPr id="4" name="Slide Number Placeholder 3"/>
          <p:cNvSpPr>
            <a:spLocks noGrp="1"/>
          </p:cNvSpPr>
          <p:nvPr>
            <p:ph type="sldNum" sz="quarter" idx="5"/>
          </p:nvPr>
        </p:nvSpPr>
        <p:spPr/>
        <p:txBody>
          <a:bodyPr/>
          <a:lstStyle/>
          <a:p>
            <a:fld id="{B9FC8700-9461-9449-95DB-BAB360E87053}" type="slidenum">
              <a:rPr lang="en-US" smtClean="0"/>
              <a:t>21</a:t>
            </a:fld>
            <a:endParaRPr lang="en-US"/>
          </a:p>
        </p:txBody>
      </p:sp>
    </p:spTree>
    <p:extLst>
      <p:ext uri="{BB962C8B-B14F-4D97-AF65-F5344CB8AC3E}">
        <p14:creationId xmlns:p14="http://schemas.microsoft.com/office/powerpoint/2010/main" val="3323733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will still execute in parallel like the Local Executor, but every task may be run on a different machine!</a:t>
            </a:r>
          </a:p>
        </p:txBody>
      </p:sp>
      <p:sp>
        <p:nvSpPr>
          <p:cNvPr id="4" name="Slide Number Placeholder 3"/>
          <p:cNvSpPr>
            <a:spLocks noGrp="1"/>
          </p:cNvSpPr>
          <p:nvPr>
            <p:ph type="sldNum" sz="quarter" idx="5"/>
          </p:nvPr>
        </p:nvSpPr>
        <p:spPr/>
        <p:txBody>
          <a:bodyPr/>
          <a:lstStyle/>
          <a:p>
            <a:fld id="{B9FC8700-9461-9449-95DB-BAB360E87053}" type="slidenum">
              <a:rPr lang="en-US" smtClean="0"/>
              <a:t>7</a:t>
            </a:fld>
            <a:endParaRPr lang="en-US"/>
          </a:p>
        </p:txBody>
      </p:sp>
    </p:spTree>
    <p:extLst>
      <p:ext uri="{BB962C8B-B14F-4D97-AF65-F5344CB8AC3E}">
        <p14:creationId xmlns:p14="http://schemas.microsoft.com/office/powerpoint/2010/main" val="650977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“Digital Duct Tape”</a:t>
            </a:r>
          </a:p>
          <a:p>
            <a:endParaRPr lang="en-US" dirty="0"/>
          </a:p>
          <a:p>
            <a:r>
              <a:rPr lang="en-US" dirty="0"/>
              <a:t>Lazy executor doesn’t like to (or cant) do work himself, and instead offloads that work to another compute platform.</a:t>
            </a:r>
          </a:p>
          <a:p>
            <a:endParaRPr lang="en-US" dirty="0"/>
          </a:p>
        </p:txBody>
      </p:sp>
      <p:sp>
        <p:nvSpPr>
          <p:cNvPr id="4" name="Slide Number Placeholder 3"/>
          <p:cNvSpPr>
            <a:spLocks noGrp="1"/>
          </p:cNvSpPr>
          <p:nvPr>
            <p:ph type="sldNum" sz="quarter" idx="5"/>
          </p:nvPr>
        </p:nvSpPr>
        <p:spPr/>
        <p:txBody>
          <a:bodyPr/>
          <a:lstStyle/>
          <a:p>
            <a:fld id="{B9FC8700-9461-9449-95DB-BAB360E87053}" type="slidenum">
              <a:rPr lang="en-US" smtClean="0"/>
              <a:t>8</a:t>
            </a:fld>
            <a:endParaRPr lang="en-US"/>
          </a:p>
        </p:txBody>
      </p:sp>
    </p:spTree>
    <p:extLst>
      <p:ext uri="{BB962C8B-B14F-4D97-AF65-F5344CB8AC3E}">
        <p14:creationId xmlns:p14="http://schemas.microsoft.com/office/powerpoint/2010/main" val="2522661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Lazy executor doesn’t like to (or can't) do work himself, and instead offloads that work to another compute platform.</a:t>
            </a:r>
          </a:p>
        </p:txBody>
      </p:sp>
      <p:sp>
        <p:nvSpPr>
          <p:cNvPr id="4" name="Slide Number Placeholder 3"/>
          <p:cNvSpPr>
            <a:spLocks noGrp="1"/>
          </p:cNvSpPr>
          <p:nvPr>
            <p:ph type="sldNum" sz="quarter" idx="5"/>
          </p:nvPr>
        </p:nvSpPr>
        <p:spPr/>
        <p:txBody>
          <a:bodyPr/>
          <a:lstStyle/>
          <a:p>
            <a:fld id="{B9FC8700-9461-9449-95DB-BAB360E87053}" type="slidenum">
              <a:rPr lang="en-US" smtClean="0"/>
              <a:t>9</a:t>
            </a:fld>
            <a:endParaRPr lang="en-US"/>
          </a:p>
        </p:txBody>
      </p:sp>
    </p:spTree>
    <p:extLst>
      <p:ext uri="{BB962C8B-B14F-4D97-AF65-F5344CB8AC3E}">
        <p14:creationId xmlns:p14="http://schemas.microsoft.com/office/powerpoint/2010/main" val="621265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Kubernetes is an open source project that enables software teams of all sizes, from a small startup to a Fortune 100 company, to automate deploying, scaling, and managing applications on a </a:t>
            </a:r>
            <a:r>
              <a:rPr lang="en-US" sz="1200" b="1" i="0" kern="1200" dirty="0">
                <a:solidFill>
                  <a:schemeClr val="tx1"/>
                </a:solidFill>
                <a:effectLst/>
                <a:latin typeface="+mn-lt"/>
                <a:ea typeface="+mn-ea"/>
                <a:cs typeface="+mn-cs"/>
              </a:rPr>
              <a:t>group or cluster of server machines.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9FC8700-9461-9449-95DB-BAB360E87053}" type="slidenum">
              <a:rPr lang="en-US" smtClean="0"/>
              <a:t>11</a:t>
            </a:fld>
            <a:endParaRPr lang="en-US"/>
          </a:p>
        </p:txBody>
      </p:sp>
    </p:spTree>
    <p:extLst>
      <p:ext uri="{BB962C8B-B14F-4D97-AF65-F5344CB8AC3E}">
        <p14:creationId xmlns:p14="http://schemas.microsoft.com/office/powerpoint/2010/main" val="2489584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Just python base image</a:t>
            </a:r>
          </a:p>
        </p:txBody>
      </p:sp>
      <p:sp>
        <p:nvSpPr>
          <p:cNvPr id="4" name="Slide Number Placeholder 3"/>
          <p:cNvSpPr>
            <a:spLocks noGrp="1"/>
          </p:cNvSpPr>
          <p:nvPr>
            <p:ph type="sldNum" sz="quarter" idx="5"/>
          </p:nvPr>
        </p:nvSpPr>
        <p:spPr/>
        <p:txBody>
          <a:bodyPr/>
          <a:lstStyle/>
          <a:p>
            <a:fld id="{B9FC8700-9461-9449-95DB-BAB360E87053}" type="slidenum">
              <a:rPr lang="en-US" smtClean="0"/>
              <a:t>12</a:t>
            </a:fld>
            <a:endParaRPr lang="en-US"/>
          </a:p>
        </p:txBody>
      </p:sp>
    </p:spTree>
    <p:extLst>
      <p:ext uri="{BB962C8B-B14F-4D97-AF65-F5344CB8AC3E}">
        <p14:creationId xmlns:p14="http://schemas.microsoft.com/office/powerpoint/2010/main" val="3045130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9FC8700-9461-9449-95DB-BAB360E87053}" type="slidenum">
              <a:rPr lang="en-US" smtClean="0"/>
              <a:t>13</a:t>
            </a:fld>
            <a:endParaRPr lang="en-US"/>
          </a:p>
        </p:txBody>
      </p:sp>
    </p:spTree>
    <p:extLst>
      <p:ext uri="{BB962C8B-B14F-4D97-AF65-F5344CB8AC3E}">
        <p14:creationId xmlns:p14="http://schemas.microsoft.com/office/powerpoint/2010/main" val="2060891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it didn’t have to be the python base image</a:t>
            </a:r>
          </a:p>
          <a:p>
            <a:r>
              <a:rPr lang="en-US" dirty="0"/>
              <a:t>?</a:t>
            </a:r>
          </a:p>
          <a:p>
            <a:r>
              <a:rPr lang="en-US" dirty="0"/>
              <a:t>DEMO TIME – RUN DEMO 1 – Show how the jobs are run on the different worker pods.</a:t>
            </a:r>
          </a:p>
          <a:p>
            <a:endParaRPr lang="en-US" dirty="0"/>
          </a:p>
          <a:p>
            <a:r>
              <a:rPr lang="en-US" dirty="0"/>
              <a:t>DEMO TIME – RUN DEMO 2 – Show how the jobs are run on different pods in different langs.</a:t>
            </a:r>
          </a:p>
          <a:p>
            <a:endParaRPr lang="en-US" dirty="0"/>
          </a:p>
        </p:txBody>
      </p:sp>
      <p:sp>
        <p:nvSpPr>
          <p:cNvPr id="4" name="Slide Number Placeholder 3"/>
          <p:cNvSpPr>
            <a:spLocks noGrp="1"/>
          </p:cNvSpPr>
          <p:nvPr>
            <p:ph type="sldNum" sz="quarter" idx="5"/>
          </p:nvPr>
        </p:nvSpPr>
        <p:spPr/>
        <p:txBody>
          <a:bodyPr/>
          <a:lstStyle/>
          <a:p>
            <a:fld id="{B9FC8700-9461-9449-95DB-BAB360E87053}" type="slidenum">
              <a:rPr lang="en-US" smtClean="0"/>
              <a:t>14</a:t>
            </a:fld>
            <a:endParaRPr lang="en-US"/>
          </a:p>
        </p:txBody>
      </p:sp>
    </p:spTree>
    <p:extLst>
      <p:ext uri="{BB962C8B-B14F-4D97-AF65-F5344CB8AC3E}">
        <p14:creationId xmlns:p14="http://schemas.microsoft.com/office/powerpoint/2010/main" val="2519565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FC8700-9461-9449-95DB-BAB360E87053}" type="slidenum">
              <a:rPr lang="en-US" smtClean="0"/>
              <a:t>15</a:t>
            </a:fld>
            <a:endParaRPr lang="en-US"/>
          </a:p>
        </p:txBody>
      </p:sp>
    </p:spTree>
    <p:extLst>
      <p:ext uri="{BB962C8B-B14F-4D97-AF65-F5344CB8AC3E}">
        <p14:creationId xmlns:p14="http://schemas.microsoft.com/office/powerpoint/2010/main" val="1868365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8856B5-76F4-474B-AF21-5707D58F7980}"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399B58-4595-FE49-8AFD-7C2EA9F492AD}" type="slidenum">
              <a:rPr lang="en-US" smtClean="0"/>
              <a:t>‹#›</a:t>
            </a:fld>
            <a:endParaRPr lang="en-US"/>
          </a:p>
        </p:txBody>
      </p:sp>
    </p:spTree>
    <p:extLst>
      <p:ext uri="{BB962C8B-B14F-4D97-AF65-F5344CB8AC3E}">
        <p14:creationId xmlns:p14="http://schemas.microsoft.com/office/powerpoint/2010/main" val="1372000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8856B5-76F4-474B-AF21-5707D58F7980}"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399B58-4595-FE49-8AFD-7C2EA9F492AD}" type="slidenum">
              <a:rPr lang="en-US" smtClean="0"/>
              <a:t>‹#›</a:t>
            </a:fld>
            <a:endParaRPr lang="en-US"/>
          </a:p>
        </p:txBody>
      </p:sp>
    </p:spTree>
    <p:extLst>
      <p:ext uri="{BB962C8B-B14F-4D97-AF65-F5344CB8AC3E}">
        <p14:creationId xmlns:p14="http://schemas.microsoft.com/office/powerpoint/2010/main" val="2206561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8856B5-76F4-474B-AF21-5707D58F7980}"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399B58-4595-FE49-8AFD-7C2EA9F492AD}" type="slidenum">
              <a:rPr lang="en-US" smtClean="0"/>
              <a:t>‹#›</a:t>
            </a:fld>
            <a:endParaRPr lang="en-US"/>
          </a:p>
        </p:txBody>
      </p:sp>
    </p:spTree>
    <p:extLst>
      <p:ext uri="{BB962C8B-B14F-4D97-AF65-F5344CB8AC3E}">
        <p14:creationId xmlns:p14="http://schemas.microsoft.com/office/powerpoint/2010/main" val="632809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8856B5-76F4-474B-AF21-5707D58F7980}"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399B58-4595-FE49-8AFD-7C2EA9F492AD}" type="slidenum">
              <a:rPr lang="en-US" smtClean="0"/>
              <a:t>‹#›</a:t>
            </a:fld>
            <a:endParaRPr lang="en-US"/>
          </a:p>
        </p:txBody>
      </p:sp>
    </p:spTree>
    <p:extLst>
      <p:ext uri="{BB962C8B-B14F-4D97-AF65-F5344CB8AC3E}">
        <p14:creationId xmlns:p14="http://schemas.microsoft.com/office/powerpoint/2010/main" val="4052101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8856B5-76F4-474B-AF21-5707D58F7980}"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399B58-4595-FE49-8AFD-7C2EA9F492AD}" type="slidenum">
              <a:rPr lang="en-US" smtClean="0"/>
              <a:t>‹#›</a:t>
            </a:fld>
            <a:endParaRPr lang="en-US"/>
          </a:p>
        </p:txBody>
      </p:sp>
    </p:spTree>
    <p:extLst>
      <p:ext uri="{BB962C8B-B14F-4D97-AF65-F5344CB8AC3E}">
        <p14:creationId xmlns:p14="http://schemas.microsoft.com/office/powerpoint/2010/main" val="2316396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8856B5-76F4-474B-AF21-5707D58F7980}" type="datetimeFigureOut">
              <a:rPr lang="en-US" smtClean="0"/>
              <a:t>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399B58-4595-FE49-8AFD-7C2EA9F492AD}" type="slidenum">
              <a:rPr lang="en-US" smtClean="0"/>
              <a:t>‹#›</a:t>
            </a:fld>
            <a:endParaRPr lang="en-US"/>
          </a:p>
        </p:txBody>
      </p:sp>
    </p:spTree>
    <p:extLst>
      <p:ext uri="{BB962C8B-B14F-4D97-AF65-F5344CB8AC3E}">
        <p14:creationId xmlns:p14="http://schemas.microsoft.com/office/powerpoint/2010/main" val="564197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8856B5-76F4-474B-AF21-5707D58F7980}" type="datetimeFigureOut">
              <a:rPr lang="en-US" smtClean="0"/>
              <a:t>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399B58-4595-FE49-8AFD-7C2EA9F492AD}" type="slidenum">
              <a:rPr lang="en-US" smtClean="0"/>
              <a:t>‹#›</a:t>
            </a:fld>
            <a:endParaRPr lang="en-US"/>
          </a:p>
        </p:txBody>
      </p:sp>
    </p:spTree>
    <p:extLst>
      <p:ext uri="{BB962C8B-B14F-4D97-AF65-F5344CB8AC3E}">
        <p14:creationId xmlns:p14="http://schemas.microsoft.com/office/powerpoint/2010/main" val="1484502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8856B5-76F4-474B-AF21-5707D58F7980}" type="datetimeFigureOut">
              <a:rPr lang="en-US" smtClean="0"/>
              <a:t>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399B58-4595-FE49-8AFD-7C2EA9F492AD}" type="slidenum">
              <a:rPr lang="en-US" smtClean="0"/>
              <a:t>‹#›</a:t>
            </a:fld>
            <a:endParaRPr lang="en-US"/>
          </a:p>
        </p:txBody>
      </p:sp>
    </p:spTree>
    <p:extLst>
      <p:ext uri="{BB962C8B-B14F-4D97-AF65-F5344CB8AC3E}">
        <p14:creationId xmlns:p14="http://schemas.microsoft.com/office/powerpoint/2010/main" val="2411742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8856B5-76F4-474B-AF21-5707D58F7980}" type="datetimeFigureOut">
              <a:rPr lang="en-US" smtClean="0"/>
              <a:t>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399B58-4595-FE49-8AFD-7C2EA9F492AD}" type="slidenum">
              <a:rPr lang="en-US" smtClean="0"/>
              <a:t>‹#›</a:t>
            </a:fld>
            <a:endParaRPr lang="en-US"/>
          </a:p>
        </p:txBody>
      </p:sp>
    </p:spTree>
    <p:extLst>
      <p:ext uri="{BB962C8B-B14F-4D97-AF65-F5344CB8AC3E}">
        <p14:creationId xmlns:p14="http://schemas.microsoft.com/office/powerpoint/2010/main" val="1632741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8856B5-76F4-474B-AF21-5707D58F7980}" type="datetimeFigureOut">
              <a:rPr lang="en-US" smtClean="0"/>
              <a:t>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399B58-4595-FE49-8AFD-7C2EA9F492AD}" type="slidenum">
              <a:rPr lang="en-US" smtClean="0"/>
              <a:t>‹#›</a:t>
            </a:fld>
            <a:endParaRPr lang="en-US"/>
          </a:p>
        </p:txBody>
      </p:sp>
    </p:spTree>
    <p:extLst>
      <p:ext uri="{BB962C8B-B14F-4D97-AF65-F5344CB8AC3E}">
        <p14:creationId xmlns:p14="http://schemas.microsoft.com/office/powerpoint/2010/main" val="382592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8856B5-76F4-474B-AF21-5707D58F7980}" type="datetimeFigureOut">
              <a:rPr lang="en-US" smtClean="0"/>
              <a:t>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399B58-4595-FE49-8AFD-7C2EA9F492AD}" type="slidenum">
              <a:rPr lang="en-US" smtClean="0"/>
              <a:t>‹#›</a:t>
            </a:fld>
            <a:endParaRPr lang="en-US"/>
          </a:p>
        </p:txBody>
      </p:sp>
    </p:spTree>
    <p:extLst>
      <p:ext uri="{BB962C8B-B14F-4D97-AF65-F5344CB8AC3E}">
        <p14:creationId xmlns:p14="http://schemas.microsoft.com/office/powerpoint/2010/main" val="4053625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8856B5-76F4-474B-AF21-5707D58F7980}" type="datetimeFigureOut">
              <a:rPr lang="en-US" smtClean="0"/>
              <a:t>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399B58-4595-FE49-8AFD-7C2EA9F492AD}" type="slidenum">
              <a:rPr lang="en-US" smtClean="0"/>
              <a:t>‹#›</a:t>
            </a:fld>
            <a:endParaRPr lang="en-US"/>
          </a:p>
        </p:txBody>
      </p:sp>
    </p:spTree>
    <p:extLst>
      <p:ext uri="{BB962C8B-B14F-4D97-AF65-F5344CB8AC3E}">
        <p14:creationId xmlns:p14="http://schemas.microsoft.com/office/powerpoint/2010/main" val="14153565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20.png"/><Relationship Id="rId7" Type="http://schemas.openxmlformats.org/officeDocument/2006/relationships/image" Target="../media/image12.png"/><Relationship Id="rId12"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6.svg"/><Relationship Id="rId5" Type="http://schemas.openxmlformats.org/officeDocument/2006/relationships/image" Target="../media/image22.sv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 Id="rId1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2.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2.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2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1.png"/><Relationship Id="rId7" Type="http://schemas.openxmlformats.org/officeDocument/2006/relationships/image" Target="../media/image29.png"/><Relationship Id="rId12" Type="http://schemas.openxmlformats.org/officeDocument/2006/relationships/image" Target="../media/image35.png"/><Relationship Id="rId2" Type="http://schemas.openxmlformats.org/officeDocument/2006/relationships/notesSlide" Target="../notesSlides/notesSlide12.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4.svg"/><Relationship Id="rId5" Type="http://schemas.openxmlformats.org/officeDocument/2006/relationships/image" Target="../media/image17.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2.svg"/><Relationship Id="rId9" Type="http://schemas.openxmlformats.org/officeDocument/2006/relationships/image" Target="../media/image32.svg"/><Relationship Id="rId14"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hyperlink" Target="https://blog.godatadriven.com/airflow-on-aks" TargetMode="External"/><Relationship Id="rId3" Type="http://schemas.openxmlformats.org/officeDocument/2006/relationships/hyperlink" Target="https://medium.com/@chengzhizhao/explore-airflow-kubernetesexecutor-on-aws-and-kops-1c4dd33e56e0" TargetMode="External"/><Relationship Id="rId7" Type="http://schemas.openxmlformats.org/officeDocument/2006/relationships/image" Target="../media/image43.png"/><Relationship Id="rId12"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wattsbc/" TargetMode="External"/><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s://kubernetes.io/blog/2018/06/28/airflow-on-kubernetes-part-1-a-different-kind-of-operator/" TargetMode="External"/><Relationship Id="rId2" Type="http://schemas.openxmlformats.org/officeDocument/2006/relationships/hyperlink" Target="https://medium.com/bluecore-engineering/were-all-using-airflow-wrong-and-how-to-fix-it-a56f14cb0753" TargetMode="External"/><Relationship Id="rId1" Type="http://schemas.openxmlformats.org/officeDocument/2006/relationships/slideLayout" Target="../slideLayouts/slideLayout1.xml"/><Relationship Id="rId5" Type="http://schemas.openxmlformats.org/officeDocument/2006/relationships/hyperlink" Target="https://medium.com/dailymotion/bring-machine-learning-models-faster-to-production-with-airflow-and-kubernetes-e9d47ca3bee5" TargetMode="External"/><Relationship Id="rId4" Type="http://schemas.openxmlformats.org/officeDocument/2006/relationships/hyperlink" Target="https://medium.com/engineering-zemoso/using-airflow-on-kubernetes-the-dynamic-way-384215b29a2c"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48.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apache/airflow/tree/master/airflow/contrib/operators" TargetMode="External"/><Relationship Id="rId4" Type="http://schemas.openxmlformats.org/officeDocument/2006/relationships/hyperlink" Target="https://airflow.apache.org/docs/stable/_api/airflow/operators/index.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F86A7-A61A-5E4E-8325-97D79C944C85}"/>
              </a:ext>
            </a:extLst>
          </p:cNvPr>
          <p:cNvSpPr>
            <a:spLocks noGrp="1"/>
          </p:cNvSpPr>
          <p:nvPr>
            <p:ph type="ctrTitle"/>
          </p:nvPr>
        </p:nvSpPr>
        <p:spPr>
          <a:xfrm>
            <a:off x="624540" y="1806886"/>
            <a:ext cx="11285237" cy="2380410"/>
          </a:xfrm>
        </p:spPr>
        <p:txBody>
          <a:bodyPr>
            <a:normAutofit/>
          </a:bodyPr>
          <a:lstStyle/>
          <a:p>
            <a:r>
              <a:rPr lang="en-US" b="1" dirty="0">
                <a:solidFill>
                  <a:schemeClr val="bg1"/>
                </a:solidFill>
                <a:latin typeface="Montserrat SemiBold" pitchFamily="2" charset="77"/>
              </a:rPr>
              <a:t>Apache Airflow on Kubernetes:</a:t>
            </a:r>
            <a:br>
              <a:rPr lang="en-US" b="1" dirty="0">
                <a:solidFill>
                  <a:schemeClr val="bg1"/>
                </a:solidFill>
                <a:latin typeface="Montserrat SemiBold" pitchFamily="2" charset="77"/>
              </a:rPr>
            </a:br>
            <a:r>
              <a:rPr lang="en-US" sz="4400" dirty="0">
                <a:solidFill>
                  <a:schemeClr val="bg1"/>
                </a:solidFill>
                <a:latin typeface="Montserrat Light" pitchFamily="2" charset="77"/>
              </a:rPr>
              <a:t>Building a scalable data pipeline.</a:t>
            </a:r>
          </a:p>
        </p:txBody>
      </p:sp>
    </p:spTree>
    <p:extLst>
      <p:ext uri="{BB962C8B-B14F-4D97-AF65-F5344CB8AC3E}">
        <p14:creationId xmlns:p14="http://schemas.microsoft.com/office/powerpoint/2010/main" val="272712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050C2AF-9402-944C-AC46-CDD21AC3D805}"/>
              </a:ext>
            </a:extLst>
          </p:cNvPr>
          <p:cNvSpPr txBox="1">
            <a:spLocks/>
          </p:cNvSpPr>
          <p:nvPr/>
        </p:nvSpPr>
        <p:spPr>
          <a:xfrm>
            <a:off x="1301244" y="319790"/>
            <a:ext cx="7978681" cy="73012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solidFill>
                  <a:schemeClr val="bg1"/>
                </a:solidFill>
                <a:latin typeface="Montserrat" pitchFamily="2" charset="77"/>
              </a:rPr>
              <a:t>(Briefly) Introducing Docker</a:t>
            </a:r>
          </a:p>
        </p:txBody>
      </p:sp>
      <p:pic>
        <p:nvPicPr>
          <p:cNvPr id="3" name="Picture 2" descr="A close up of a logo&#10;&#10;Description automatically generated">
            <a:extLst>
              <a:ext uri="{FF2B5EF4-FFF2-40B4-BE49-F238E27FC236}">
                <a16:creationId xmlns:a16="http://schemas.microsoft.com/office/drawing/2014/main" id="{46D64B45-8F20-0E4D-9FB6-A3ADEC3A52B3}"/>
              </a:ext>
            </a:extLst>
          </p:cNvPr>
          <p:cNvPicPr>
            <a:picLocks noChangeAspect="1"/>
          </p:cNvPicPr>
          <p:nvPr/>
        </p:nvPicPr>
        <p:blipFill>
          <a:blip r:embed="rId2"/>
          <a:stretch>
            <a:fillRect/>
          </a:stretch>
        </p:blipFill>
        <p:spPr>
          <a:xfrm>
            <a:off x="494270" y="319790"/>
            <a:ext cx="692633" cy="692633"/>
          </a:xfrm>
          <a:prstGeom prst="rect">
            <a:avLst/>
          </a:prstGeom>
        </p:spPr>
      </p:pic>
      <p:sp>
        <p:nvSpPr>
          <p:cNvPr id="2" name="TextBox 1">
            <a:extLst>
              <a:ext uri="{FF2B5EF4-FFF2-40B4-BE49-F238E27FC236}">
                <a16:creationId xmlns:a16="http://schemas.microsoft.com/office/drawing/2014/main" id="{D67353DB-3A14-5C4D-8D95-2C86D0A8CB2E}"/>
              </a:ext>
            </a:extLst>
          </p:cNvPr>
          <p:cNvSpPr txBox="1"/>
          <p:nvPr/>
        </p:nvSpPr>
        <p:spPr>
          <a:xfrm>
            <a:off x="494265" y="2261801"/>
            <a:ext cx="10363197" cy="923330"/>
          </a:xfrm>
          <a:prstGeom prst="rect">
            <a:avLst/>
          </a:prstGeom>
          <a:noFill/>
        </p:spPr>
        <p:txBody>
          <a:bodyPr wrap="square" rtlCol="0">
            <a:spAutoFit/>
          </a:bodyPr>
          <a:lstStyle/>
          <a:p>
            <a:r>
              <a:rPr lang="en-US" b="1" dirty="0">
                <a:solidFill>
                  <a:schemeClr val="bg1"/>
                </a:solidFill>
                <a:latin typeface="Montserrat" pitchFamily="2" charset="77"/>
              </a:rPr>
              <a:t>Containers</a:t>
            </a:r>
            <a:r>
              <a:rPr lang="en-US" dirty="0">
                <a:solidFill>
                  <a:schemeClr val="bg1"/>
                </a:solidFill>
                <a:latin typeface="Montserrat" pitchFamily="2" charset="77"/>
              </a:rPr>
              <a:t> – An instantiation of a image, can be thought of as a completely self-contained machine. Think about it as having its own OS, file system, and anything else a virtual machine would have.</a:t>
            </a:r>
          </a:p>
        </p:txBody>
      </p:sp>
      <p:sp>
        <p:nvSpPr>
          <p:cNvPr id="5" name="TextBox 4">
            <a:extLst>
              <a:ext uri="{FF2B5EF4-FFF2-40B4-BE49-F238E27FC236}">
                <a16:creationId xmlns:a16="http://schemas.microsoft.com/office/drawing/2014/main" id="{A68DFB4F-E0AE-6C4E-91D9-F43C93E6086F}"/>
              </a:ext>
            </a:extLst>
          </p:cNvPr>
          <p:cNvSpPr txBox="1"/>
          <p:nvPr/>
        </p:nvSpPr>
        <p:spPr>
          <a:xfrm>
            <a:off x="494265" y="1334801"/>
            <a:ext cx="11351367" cy="646331"/>
          </a:xfrm>
          <a:prstGeom prst="rect">
            <a:avLst/>
          </a:prstGeom>
          <a:noFill/>
        </p:spPr>
        <p:txBody>
          <a:bodyPr wrap="square" rtlCol="0">
            <a:spAutoFit/>
          </a:bodyPr>
          <a:lstStyle/>
          <a:p>
            <a:r>
              <a:rPr lang="en-US" b="1" dirty="0">
                <a:solidFill>
                  <a:schemeClr val="bg1"/>
                </a:solidFill>
                <a:latin typeface="Montserrat" pitchFamily="2" charset="77"/>
              </a:rPr>
              <a:t>Images</a:t>
            </a:r>
            <a:r>
              <a:rPr lang="en-US" dirty="0">
                <a:solidFill>
                  <a:schemeClr val="bg1"/>
                </a:solidFill>
                <a:latin typeface="Montserrat" pitchFamily="2" charset="77"/>
              </a:rPr>
              <a:t> – Snapshot of a filesystem. Everything on a computer other than the OS. So the application, dependencies, all of it.</a:t>
            </a:r>
          </a:p>
        </p:txBody>
      </p:sp>
      <p:pic>
        <p:nvPicPr>
          <p:cNvPr id="6" name="Picture 5" descr="A close up of a sign&#10;&#10;Description automatically generated">
            <a:extLst>
              <a:ext uri="{FF2B5EF4-FFF2-40B4-BE49-F238E27FC236}">
                <a16:creationId xmlns:a16="http://schemas.microsoft.com/office/drawing/2014/main" id="{E2D1E9BD-0B90-DC46-A4D6-3DB8BC267465}"/>
              </a:ext>
            </a:extLst>
          </p:cNvPr>
          <p:cNvPicPr>
            <a:picLocks noChangeAspect="1"/>
          </p:cNvPicPr>
          <p:nvPr/>
        </p:nvPicPr>
        <p:blipFill>
          <a:blip r:embed="rId3"/>
          <a:stretch>
            <a:fillRect/>
          </a:stretch>
        </p:blipFill>
        <p:spPr>
          <a:xfrm>
            <a:off x="646623" y="4952367"/>
            <a:ext cx="1970232" cy="1202176"/>
          </a:xfrm>
          <a:prstGeom prst="rect">
            <a:avLst/>
          </a:prstGeom>
        </p:spPr>
      </p:pic>
      <p:cxnSp>
        <p:nvCxnSpPr>
          <p:cNvPr id="8" name="Straight Arrow Connector 7">
            <a:extLst>
              <a:ext uri="{FF2B5EF4-FFF2-40B4-BE49-F238E27FC236}">
                <a16:creationId xmlns:a16="http://schemas.microsoft.com/office/drawing/2014/main" id="{1D58FA7D-AD42-1144-B67C-641E1F6EF838}"/>
              </a:ext>
            </a:extLst>
          </p:cNvPr>
          <p:cNvCxnSpPr>
            <a:cxnSpLocks/>
            <a:stCxn id="6" idx="3"/>
            <a:endCxn id="21" idx="1"/>
          </p:cNvCxnSpPr>
          <p:nvPr/>
        </p:nvCxnSpPr>
        <p:spPr>
          <a:xfrm flipV="1">
            <a:off x="2616855" y="4147714"/>
            <a:ext cx="670800" cy="140574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22B1CB0-6805-524F-8985-B8BD54ABCD39}"/>
              </a:ext>
            </a:extLst>
          </p:cNvPr>
          <p:cNvCxnSpPr>
            <a:cxnSpLocks/>
            <a:stCxn id="6" idx="3"/>
            <a:endCxn id="22" idx="1"/>
          </p:cNvCxnSpPr>
          <p:nvPr/>
        </p:nvCxnSpPr>
        <p:spPr>
          <a:xfrm flipV="1">
            <a:off x="2616855" y="4698779"/>
            <a:ext cx="2206512" cy="854676"/>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8B3115C-F23D-2544-BAFA-45D972CC6C50}"/>
              </a:ext>
            </a:extLst>
          </p:cNvPr>
          <p:cNvCxnSpPr>
            <a:cxnSpLocks/>
            <a:stCxn id="6" idx="3"/>
            <a:endCxn id="23" idx="1"/>
          </p:cNvCxnSpPr>
          <p:nvPr/>
        </p:nvCxnSpPr>
        <p:spPr>
          <a:xfrm>
            <a:off x="2616855" y="5553455"/>
            <a:ext cx="3008265" cy="117771"/>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A close up of a logo&#10;&#10;Description automatically generated">
            <a:extLst>
              <a:ext uri="{FF2B5EF4-FFF2-40B4-BE49-F238E27FC236}">
                <a16:creationId xmlns:a16="http://schemas.microsoft.com/office/drawing/2014/main" id="{156250F6-FC83-A649-A0D8-E634BC0C5CBB}"/>
              </a:ext>
            </a:extLst>
          </p:cNvPr>
          <p:cNvPicPr>
            <a:picLocks noChangeAspect="1"/>
          </p:cNvPicPr>
          <p:nvPr/>
        </p:nvPicPr>
        <p:blipFill>
          <a:blip r:embed="rId4"/>
          <a:stretch>
            <a:fillRect/>
          </a:stretch>
        </p:blipFill>
        <p:spPr>
          <a:xfrm>
            <a:off x="3287655" y="3760020"/>
            <a:ext cx="775387" cy="775387"/>
          </a:xfrm>
          <a:prstGeom prst="rect">
            <a:avLst/>
          </a:prstGeom>
        </p:spPr>
      </p:pic>
      <p:pic>
        <p:nvPicPr>
          <p:cNvPr id="22" name="Picture 21" descr="A close up of a logo&#10;&#10;Description automatically generated">
            <a:extLst>
              <a:ext uri="{FF2B5EF4-FFF2-40B4-BE49-F238E27FC236}">
                <a16:creationId xmlns:a16="http://schemas.microsoft.com/office/drawing/2014/main" id="{09F23AC4-CEDF-7543-8FC4-858E1244E844}"/>
              </a:ext>
            </a:extLst>
          </p:cNvPr>
          <p:cNvPicPr>
            <a:picLocks noChangeAspect="1"/>
          </p:cNvPicPr>
          <p:nvPr/>
        </p:nvPicPr>
        <p:blipFill>
          <a:blip r:embed="rId4"/>
          <a:stretch>
            <a:fillRect/>
          </a:stretch>
        </p:blipFill>
        <p:spPr>
          <a:xfrm>
            <a:off x="4823367" y="4347583"/>
            <a:ext cx="702392" cy="702392"/>
          </a:xfrm>
          <a:prstGeom prst="rect">
            <a:avLst/>
          </a:prstGeom>
        </p:spPr>
      </p:pic>
      <p:pic>
        <p:nvPicPr>
          <p:cNvPr id="23" name="Picture 22" descr="A close up of a logo&#10;&#10;Description automatically generated">
            <a:extLst>
              <a:ext uri="{FF2B5EF4-FFF2-40B4-BE49-F238E27FC236}">
                <a16:creationId xmlns:a16="http://schemas.microsoft.com/office/drawing/2014/main" id="{F2A991ED-47F8-9B41-A2AF-29FB570470C2}"/>
              </a:ext>
            </a:extLst>
          </p:cNvPr>
          <p:cNvPicPr>
            <a:picLocks noChangeAspect="1"/>
          </p:cNvPicPr>
          <p:nvPr/>
        </p:nvPicPr>
        <p:blipFill>
          <a:blip r:embed="rId4"/>
          <a:stretch>
            <a:fillRect/>
          </a:stretch>
        </p:blipFill>
        <p:spPr>
          <a:xfrm>
            <a:off x="5625120" y="5303253"/>
            <a:ext cx="735946" cy="735946"/>
          </a:xfrm>
          <a:prstGeom prst="rect">
            <a:avLst/>
          </a:prstGeom>
        </p:spPr>
      </p:pic>
      <p:sp>
        <p:nvSpPr>
          <p:cNvPr id="29" name="TextBox 28">
            <a:extLst>
              <a:ext uri="{FF2B5EF4-FFF2-40B4-BE49-F238E27FC236}">
                <a16:creationId xmlns:a16="http://schemas.microsoft.com/office/drawing/2014/main" id="{C355F24C-9A2D-1C41-B2E1-922AB97B55FE}"/>
              </a:ext>
            </a:extLst>
          </p:cNvPr>
          <p:cNvSpPr txBox="1"/>
          <p:nvPr/>
        </p:nvSpPr>
        <p:spPr>
          <a:xfrm>
            <a:off x="3365358" y="4513539"/>
            <a:ext cx="1191960" cy="307777"/>
          </a:xfrm>
          <a:prstGeom prst="rect">
            <a:avLst/>
          </a:prstGeom>
          <a:noFill/>
        </p:spPr>
        <p:txBody>
          <a:bodyPr wrap="square" rtlCol="0">
            <a:spAutoFit/>
          </a:bodyPr>
          <a:lstStyle/>
          <a:p>
            <a:r>
              <a:rPr lang="en-US" sz="1400" dirty="0">
                <a:solidFill>
                  <a:schemeClr val="bg1"/>
                </a:solidFill>
                <a:latin typeface="Montserrat" pitchFamily="2" charset="77"/>
              </a:rPr>
              <a:t>node_1.js</a:t>
            </a:r>
          </a:p>
        </p:txBody>
      </p:sp>
      <p:sp>
        <p:nvSpPr>
          <p:cNvPr id="30" name="TextBox 29">
            <a:extLst>
              <a:ext uri="{FF2B5EF4-FFF2-40B4-BE49-F238E27FC236}">
                <a16:creationId xmlns:a16="http://schemas.microsoft.com/office/drawing/2014/main" id="{310A1A56-6D51-0146-8D0C-3EF58072CF3B}"/>
              </a:ext>
            </a:extLst>
          </p:cNvPr>
          <p:cNvSpPr txBox="1"/>
          <p:nvPr/>
        </p:nvSpPr>
        <p:spPr>
          <a:xfrm>
            <a:off x="4694604" y="5049975"/>
            <a:ext cx="1191960" cy="307777"/>
          </a:xfrm>
          <a:prstGeom prst="rect">
            <a:avLst/>
          </a:prstGeom>
          <a:noFill/>
        </p:spPr>
        <p:txBody>
          <a:bodyPr wrap="square" rtlCol="0">
            <a:spAutoFit/>
          </a:bodyPr>
          <a:lstStyle/>
          <a:p>
            <a:r>
              <a:rPr lang="en-US" sz="1400" dirty="0">
                <a:solidFill>
                  <a:schemeClr val="bg1"/>
                </a:solidFill>
                <a:latin typeface="Montserrat" pitchFamily="2" charset="77"/>
              </a:rPr>
              <a:t>node_2.js</a:t>
            </a:r>
          </a:p>
        </p:txBody>
      </p:sp>
      <p:sp>
        <p:nvSpPr>
          <p:cNvPr id="37" name="TextBox 36">
            <a:extLst>
              <a:ext uri="{FF2B5EF4-FFF2-40B4-BE49-F238E27FC236}">
                <a16:creationId xmlns:a16="http://schemas.microsoft.com/office/drawing/2014/main" id="{C7870245-0C4C-3C4A-AB9A-85C5EFFCB7C4}"/>
              </a:ext>
            </a:extLst>
          </p:cNvPr>
          <p:cNvSpPr txBox="1"/>
          <p:nvPr/>
        </p:nvSpPr>
        <p:spPr>
          <a:xfrm>
            <a:off x="5525759" y="6000655"/>
            <a:ext cx="1191960" cy="307777"/>
          </a:xfrm>
          <a:prstGeom prst="rect">
            <a:avLst/>
          </a:prstGeom>
          <a:noFill/>
        </p:spPr>
        <p:txBody>
          <a:bodyPr wrap="square" rtlCol="0">
            <a:spAutoFit/>
          </a:bodyPr>
          <a:lstStyle/>
          <a:p>
            <a:r>
              <a:rPr lang="en-US" sz="1400" dirty="0">
                <a:solidFill>
                  <a:schemeClr val="bg1"/>
                </a:solidFill>
                <a:latin typeface="Montserrat" pitchFamily="2" charset="77"/>
              </a:rPr>
              <a:t>node_3.js</a:t>
            </a:r>
          </a:p>
        </p:txBody>
      </p:sp>
    </p:spTree>
    <p:extLst>
      <p:ext uri="{BB962C8B-B14F-4D97-AF65-F5344CB8AC3E}">
        <p14:creationId xmlns:p14="http://schemas.microsoft.com/office/powerpoint/2010/main" val="299625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29" grpId="0"/>
      <p:bldP spid="30" grpId="0"/>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1" name="Rounded Rectangle 20">
            <a:extLst>
              <a:ext uri="{FF2B5EF4-FFF2-40B4-BE49-F238E27FC236}">
                <a16:creationId xmlns:a16="http://schemas.microsoft.com/office/drawing/2014/main" id="{87A9BA96-F5D8-DD48-94EB-7F73D998C4AC}"/>
              </a:ext>
            </a:extLst>
          </p:cNvPr>
          <p:cNvSpPr/>
          <p:nvPr/>
        </p:nvSpPr>
        <p:spPr>
          <a:xfrm>
            <a:off x="917828" y="1375319"/>
            <a:ext cx="11190385" cy="3556619"/>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050C2AF-9402-944C-AC46-CDD21AC3D805}"/>
              </a:ext>
            </a:extLst>
          </p:cNvPr>
          <p:cNvSpPr txBox="1">
            <a:spLocks/>
          </p:cNvSpPr>
          <p:nvPr/>
        </p:nvSpPr>
        <p:spPr>
          <a:xfrm>
            <a:off x="1400076" y="211053"/>
            <a:ext cx="8672179" cy="730126"/>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solidFill>
                  <a:schemeClr val="bg1"/>
                </a:solidFill>
                <a:latin typeface="Montserrat" pitchFamily="2" charset="77"/>
              </a:rPr>
              <a:t>(Briefly) Introducing Kubernetes</a:t>
            </a:r>
          </a:p>
        </p:txBody>
      </p:sp>
      <p:pic>
        <p:nvPicPr>
          <p:cNvPr id="17" name="Picture 16" descr="A close up of a sign&#10;&#10;Description automatically generated">
            <a:extLst>
              <a:ext uri="{FF2B5EF4-FFF2-40B4-BE49-F238E27FC236}">
                <a16:creationId xmlns:a16="http://schemas.microsoft.com/office/drawing/2014/main" id="{7E401694-851F-B04F-BDC6-E778693D5D03}"/>
              </a:ext>
            </a:extLst>
          </p:cNvPr>
          <p:cNvPicPr>
            <a:picLocks noChangeAspect="1"/>
          </p:cNvPicPr>
          <p:nvPr/>
        </p:nvPicPr>
        <p:blipFill>
          <a:blip r:embed="rId3"/>
          <a:stretch>
            <a:fillRect/>
          </a:stretch>
        </p:blipFill>
        <p:spPr>
          <a:xfrm>
            <a:off x="443346" y="183109"/>
            <a:ext cx="764141" cy="741216"/>
          </a:xfrm>
          <a:prstGeom prst="rect">
            <a:avLst/>
          </a:prstGeom>
        </p:spPr>
      </p:pic>
      <p:pic>
        <p:nvPicPr>
          <p:cNvPr id="22" name="Graphic 21">
            <a:extLst>
              <a:ext uri="{FF2B5EF4-FFF2-40B4-BE49-F238E27FC236}">
                <a16:creationId xmlns:a16="http://schemas.microsoft.com/office/drawing/2014/main" id="{7C84BF82-5619-FF47-BB3C-C78273B600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3427" y="1597984"/>
            <a:ext cx="1833282" cy="322257"/>
          </a:xfrm>
          <a:prstGeom prst="rect">
            <a:avLst/>
          </a:prstGeom>
        </p:spPr>
      </p:pic>
      <p:grpSp>
        <p:nvGrpSpPr>
          <p:cNvPr id="41" name="Group 40">
            <a:extLst>
              <a:ext uri="{FF2B5EF4-FFF2-40B4-BE49-F238E27FC236}">
                <a16:creationId xmlns:a16="http://schemas.microsoft.com/office/drawing/2014/main" id="{FD685E4E-3B89-8C46-8CA7-5B0707E45D38}"/>
              </a:ext>
            </a:extLst>
          </p:cNvPr>
          <p:cNvGrpSpPr/>
          <p:nvPr/>
        </p:nvGrpSpPr>
        <p:grpSpPr>
          <a:xfrm>
            <a:off x="1935959" y="2290267"/>
            <a:ext cx="1824785" cy="1996635"/>
            <a:chOff x="1382148" y="1530679"/>
            <a:chExt cx="1824785" cy="1996635"/>
          </a:xfrm>
        </p:grpSpPr>
        <p:pic>
          <p:nvPicPr>
            <p:cNvPr id="19" name="Picture 18" descr="A close up of a logo&#10;&#10;Description automatically generated">
              <a:extLst>
                <a:ext uri="{FF2B5EF4-FFF2-40B4-BE49-F238E27FC236}">
                  <a16:creationId xmlns:a16="http://schemas.microsoft.com/office/drawing/2014/main" id="{3D98D35B-F8B7-634D-8AA0-68A68C5ED2D6}"/>
                </a:ext>
              </a:extLst>
            </p:cNvPr>
            <p:cNvPicPr>
              <a:picLocks noChangeAspect="1"/>
            </p:cNvPicPr>
            <p:nvPr/>
          </p:nvPicPr>
          <p:blipFill>
            <a:blip r:embed="rId6"/>
            <a:stretch>
              <a:fillRect/>
            </a:stretch>
          </p:blipFill>
          <p:spPr>
            <a:xfrm>
              <a:off x="1382148" y="1530679"/>
              <a:ext cx="1824785" cy="1824785"/>
            </a:xfrm>
            <a:prstGeom prst="rect">
              <a:avLst/>
            </a:prstGeom>
          </p:spPr>
        </p:pic>
        <p:sp>
          <p:nvSpPr>
            <p:cNvPr id="24" name="TextBox 23">
              <a:extLst>
                <a:ext uri="{FF2B5EF4-FFF2-40B4-BE49-F238E27FC236}">
                  <a16:creationId xmlns:a16="http://schemas.microsoft.com/office/drawing/2014/main" id="{1C057A92-34EA-4240-BB67-CAB39A4F08EC}"/>
                </a:ext>
              </a:extLst>
            </p:cNvPr>
            <p:cNvSpPr txBox="1"/>
            <p:nvPr/>
          </p:nvSpPr>
          <p:spPr>
            <a:xfrm>
              <a:off x="1518685" y="3157982"/>
              <a:ext cx="1551709" cy="369332"/>
            </a:xfrm>
            <a:prstGeom prst="rect">
              <a:avLst/>
            </a:prstGeom>
            <a:noFill/>
          </p:spPr>
          <p:txBody>
            <a:bodyPr wrap="square" rtlCol="0">
              <a:spAutoFit/>
            </a:bodyPr>
            <a:lstStyle/>
            <a:p>
              <a:pPr algn="ctr"/>
              <a:r>
                <a:rPr lang="en-US" dirty="0">
                  <a:solidFill>
                    <a:schemeClr val="bg1"/>
                  </a:solidFill>
                </a:rPr>
                <a:t>Scheduler</a:t>
              </a:r>
              <a:endParaRPr lang="en-US" dirty="0">
                <a:solidFill>
                  <a:schemeClr val="bg1"/>
                </a:solidFill>
                <a:latin typeface="Montserrat" pitchFamily="2" charset="77"/>
              </a:endParaRPr>
            </a:p>
          </p:txBody>
        </p:sp>
        <p:pic>
          <p:nvPicPr>
            <p:cNvPr id="31" name="Picture 30" descr="A close up of a sign&#10;&#10;Description automatically generated">
              <a:extLst>
                <a:ext uri="{FF2B5EF4-FFF2-40B4-BE49-F238E27FC236}">
                  <a16:creationId xmlns:a16="http://schemas.microsoft.com/office/drawing/2014/main" id="{D6AF498B-8FD6-814A-AB11-075821BF60FE}"/>
                </a:ext>
              </a:extLst>
            </p:cNvPr>
            <p:cNvPicPr>
              <a:picLocks noChangeAspect="1"/>
            </p:cNvPicPr>
            <p:nvPr/>
          </p:nvPicPr>
          <p:blipFill>
            <a:blip r:embed="rId7"/>
            <a:stretch>
              <a:fillRect/>
            </a:stretch>
          </p:blipFill>
          <p:spPr>
            <a:xfrm>
              <a:off x="2189018" y="2440503"/>
              <a:ext cx="547760" cy="545629"/>
            </a:xfrm>
            <a:prstGeom prst="rect">
              <a:avLst/>
            </a:prstGeom>
          </p:spPr>
        </p:pic>
      </p:grpSp>
      <p:grpSp>
        <p:nvGrpSpPr>
          <p:cNvPr id="40" name="Group 39">
            <a:extLst>
              <a:ext uri="{FF2B5EF4-FFF2-40B4-BE49-F238E27FC236}">
                <a16:creationId xmlns:a16="http://schemas.microsoft.com/office/drawing/2014/main" id="{15E72A35-7F8D-B147-AA25-271CED122A01}"/>
              </a:ext>
            </a:extLst>
          </p:cNvPr>
          <p:cNvGrpSpPr/>
          <p:nvPr/>
        </p:nvGrpSpPr>
        <p:grpSpPr>
          <a:xfrm>
            <a:off x="8494565" y="2265317"/>
            <a:ext cx="1972903" cy="1977989"/>
            <a:chOff x="3792430" y="1562141"/>
            <a:chExt cx="1972903" cy="1977989"/>
          </a:xfrm>
        </p:grpSpPr>
        <p:sp>
          <p:nvSpPr>
            <p:cNvPr id="27" name="TextBox 26">
              <a:extLst>
                <a:ext uri="{FF2B5EF4-FFF2-40B4-BE49-F238E27FC236}">
                  <a16:creationId xmlns:a16="http://schemas.microsoft.com/office/drawing/2014/main" id="{5E8E1E47-C471-134D-98CD-08A8514A6920}"/>
                </a:ext>
              </a:extLst>
            </p:cNvPr>
            <p:cNvSpPr txBox="1"/>
            <p:nvPr/>
          </p:nvSpPr>
          <p:spPr>
            <a:xfrm>
              <a:off x="3792430" y="3170798"/>
              <a:ext cx="1943735" cy="369332"/>
            </a:xfrm>
            <a:prstGeom prst="rect">
              <a:avLst/>
            </a:prstGeom>
            <a:noFill/>
          </p:spPr>
          <p:txBody>
            <a:bodyPr wrap="square" rtlCol="0">
              <a:spAutoFit/>
            </a:bodyPr>
            <a:lstStyle/>
            <a:p>
              <a:pPr algn="ctr"/>
              <a:r>
                <a:rPr lang="en-US" dirty="0">
                  <a:solidFill>
                    <a:schemeClr val="bg1"/>
                  </a:solidFill>
                  <a:latin typeface="Montserrat" pitchFamily="2" charset="77"/>
                </a:rPr>
                <a:t>UI Webserver</a:t>
              </a:r>
            </a:p>
          </p:txBody>
        </p:sp>
        <p:pic>
          <p:nvPicPr>
            <p:cNvPr id="28" name="Picture 27" descr="A close up of a logo&#10;&#10;Description automatically generated">
              <a:extLst>
                <a:ext uri="{FF2B5EF4-FFF2-40B4-BE49-F238E27FC236}">
                  <a16:creationId xmlns:a16="http://schemas.microsoft.com/office/drawing/2014/main" id="{A5F837F1-201B-874B-B8CB-015E5289CCC5}"/>
                </a:ext>
              </a:extLst>
            </p:cNvPr>
            <p:cNvPicPr>
              <a:picLocks noChangeAspect="1"/>
            </p:cNvPicPr>
            <p:nvPr/>
          </p:nvPicPr>
          <p:blipFill>
            <a:blip r:embed="rId6"/>
            <a:stretch>
              <a:fillRect/>
            </a:stretch>
          </p:blipFill>
          <p:spPr>
            <a:xfrm>
              <a:off x="3940548" y="1562141"/>
              <a:ext cx="1824785" cy="1824785"/>
            </a:xfrm>
            <a:prstGeom prst="rect">
              <a:avLst/>
            </a:prstGeom>
          </p:spPr>
        </p:pic>
        <p:pic>
          <p:nvPicPr>
            <p:cNvPr id="33" name="Picture 32" descr="A close up of a logo&#10;&#10;Description automatically generated">
              <a:extLst>
                <a:ext uri="{FF2B5EF4-FFF2-40B4-BE49-F238E27FC236}">
                  <a16:creationId xmlns:a16="http://schemas.microsoft.com/office/drawing/2014/main" id="{F379D622-3B98-2748-93D5-B43B61AF7FD0}"/>
                </a:ext>
              </a:extLst>
            </p:cNvPr>
            <p:cNvPicPr>
              <a:picLocks noChangeAspect="1"/>
            </p:cNvPicPr>
            <p:nvPr/>
          </p:nvPicPr>
          <p:blipFill>
            <a:blip r:embed="rId8">
              <a:duotone>
                <a:schemeClr val="accent4">
                  <a:shade val="45000"/>
                  <a:satMod val="135000"/>
                </a:schemeClr>
                <a:prstClr val="white"/>
              </a:duotone>
            </a:blip>
            <a:stretch>
              <a:fillRect/>
            </a:stretch>
          </p:blipFill>
          <p:spPr>
            <a:xfrm>
              <a:off x="4662132" y="2416082"/>
              <a:ext cx="809198" cy="606899"/>
            </a:xfrm>
            <a:prstGeom prst="rect">
              <a:avLst/>
            </a:prstGeom>
            <a:noFill/>
            <a:ln>
              <a:noFill/>
            </a:ln>
          </p:spPr>
        </p:pic>
      </p:grpSp>
      <p:grpSp>
        <p:nvGrpSpPr>
          <p:cNvPr id="38" name="Group 37">
            <a:extLst>
              <a:ext uri="{FF2B5EF4-FFF2-40B4-BE49-F238E27FC236}">
                <a16:creationId xmlns:a16="http://schemas.microsoft.com/office/drawing/2014/main" id="{7DF074DC-BE5E-FE41-8B17-A8DA119590AE}"/>
              </a:ext>
            </a:extLst>
          </p:cNvPr>
          <p:cNvGrpSpPr/>
          <p:nvPr/>
        </p:nvGrpSpPr>
        <p:grpSpPr>
          <a:xfrm>
            <a:off x="5301582" y="2283887"/>
            <a:ext cx="1943735" cy="1977989"/>
            <a:chOff x="6262184" y="1593603"/>
            <a:chExt cx="1943735" cy="1977989"/>
          </a:xfrm>
        </p:grpSpPr>
        <p:pic>
          <p:nvPicPr>
            <p:cNvPr id="29" name="Picture 28" descr="A close up of a logo&#10;&#10;Description automatically generated">
              <a:extLst>
                <a:ext uri="{FF2B5EF4-FFF2-40B4-BE49-F238E27FC236}">
                  <a16:creationId xmlns:a16="http://schemas.microsoft.com/office/drawing/2014/main" id="{9D0473E9-5EE6-E14D-9BFB-39BFEF3F60C7}"/>
                </a:ext>
              </a:extLst>
            </p:cNvPr>
            <p:cNvPicPr>
              <a:picLocks noChangeAspect="1"/>
            </p:cNvPicPr>
            <p:nvPr/>
          </p:nvPicPr>
          <p:blipFill>
            <a:blip r:embed="rId6"/>
            <a:stretch>
              <a:fillRect/>
            </a:stretch>
          </p:blipFill>
          <p:spPr>
            <a:xfrm>
              <a:off x="6321660" y="1593603"/>
              <a:ext cx="1824785" cy="1824785"/>
            </a:xfrm>
            <a:prstGeom prst="rect">
              <a:avLst/>
            </a:prstGeom>
          </p:spPr>
        </p:pic>
        <p:sp>
          <p:nvSpPr>
            <p:cNvPr id="30" name="TextBox 29">
              <a:extLst>
                <a:ext uri="{FF2B5EF4-FFF2-40B4-BE49-F238E27FC236}">
                  <a16:creationId xmlns:a16="http://schemas.microsoft.com/office/drawing/2014/main" id="{DC2686CD-0F9A-254F-93B4-B9A05E36B269}"/>
                </a:ext>
              </a:extLst>
            </p:cNvPr>
            <p:cNvSpPr txBox="1"/>
            <p:nvPr/>
          </p:nvSpPr>
          <p:spPr>
            <a:xfrm>
              <a:off x="6262184" y="3202260"/>
              <a:ext cx="1943735" cy="369332"/>
            </a:xfrm>
            <a:prstGeom prst="rect">
              <a:avLst/>
            </a:prstGeom>
            <a:noFill/>
          </p:spPr>
          <p:txBody>
            <a:bodyPr wrap="square" rtlCol="0">
              <a:spAutoFit/>
            </a:bodyPr>
            <a:lstStyle/>
            <a:p>
              <a:pPr algn="ctr"/>
              <a:r>
                <a:rPr lang="en-US" dirty="0" err="1">
                  <a:solidFill>
                    <a:schemeClr val="bg1"/>
                  </a:solidFill>
                  <a:latin typeface="Montserrat" pitchFamily="2" charset="77"/>
                </a:rPr>
                <a:t>MetaDB</a:t>
              </a:r>
              <a:endParaRPr lang="en-US" dirty="0">
                <a:solidFill>
                  <a:schemeClr val="bg1"/>
                </a:solidFill>
                <a:latin typeface="Montserrat" pitchFamily="2" charset="77"/>
              </a:endParaRPr>
            </a:p>
          </p:txBody>
        </p:sp>
        <p:pic>
          <p:nvPicPr>
            <p:cNvPr id="37" name="Picture 36" descr="A close up of a logo&#10;&#10;Description automatically generated">
              <a:extLst>
                <a:ext uri="{FF2B5EF4-FFF2-40B4-BE49-F238E27FC236}">
                  <a16:creationId xmlns:a16="http://schemas.microsoft.com/office/drawing/2014/main" id="{0A5B550D-A776-8243-968D-55BBB5FD92EF}"/>
                </a:ext>
              </a:extLst>
            </p:cNvPr>
            <p:cNvPicPr>
              <a:picLocks noChangeAspect="1"/>
            </p:cNvPicPr>
            <p:nvPr/>
          </p:nvPicPr>
          <p:blipFill>
            <a:blip r:embed="rId9"/>
            <a:stretch>
              <a:fillRect/>
            </a:stretch>
          </p:blipFill>
          <p:spPr>
            <a:xfrm>
              <a:off x="7038108" y="2493578"/>
              <a:ext cx="849745" cy="439477"/>
            </a:xfrm>
            <a:prstGeom prst="rect">
              <a:avLst/>
            </a:prstGeom>
          </p:spPr>
        </p:pic>
      </p:grpSp>
      <p:cxnSp>
        <p:nvCxnSpPr>
          <p:cNvPr id="43" name="Straight Arrow Connector 42">
            <a:extLst>
              <a:ext uri="{FF2B5EF4-FFF2-40B4-BE49-F238E27FC236}">
                <a16:creationId xmlns:a16="http://schemas.microsoft.com/office/drawing/2014/main" id="{7DDDA6C5-D4CA-D941-8C70-C1A2A1BF3172}"/>
              </a:ext>
            </a:extLst>
          </p:cNvPr>
          <p:cNvCxnSpPr/>
          <p:nvPr/>
        </p:nvCxnSpPr>
        <p:spPr>
          <a:xfrm flipV="1">
            <a:off x="3760744" y="3429000"/>
            <a:ext cx="1508556" cy="12277"/>
          </a:xfrm>
          <a:prstGeom prst="straightConnector1">
            <a:avLst/>
          </a:prstGeom>
          <a:ln w="317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1D32D34-F72C-B443-B95C-640739F2640E}"/>
              </a:ext>
            </a:extLst>
          </p:cNvPr>
          <p:cNvCxnSpPr/>
          <p:nvPr/>
        </p:nvCxnSpPr>
        <p:spPr>
          <a:xfrm flipV="1">
            <a:off x="7153561" y="3442044"/>
            <a:ext cx="1508556" cy="12277"/>
          </a:xfrm>
          <a:prstGeom prst="straightConnector1">
            <a:avLst/>
          </a:prstGeom>
          <a:ln w="317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2B6F0E7-8009-6C4C-A842-3AA15A81373F}"/>
              </a:ext>
            </a:extLst>
          </p:cNvPr>
          <p:cNvSpPr txBox="1"/>
          <p:nvPr/>
        </p:nvSpPr>
        <p:spPr>
          <a:xfrm>
            <a:off x="4200387" y="3088216"/>
            <a:ext cx="895546" cy="369332"/>
          </a:xfrm>
          <a:prstGeom prst="rect">
            <a:avLst/>
          </a:prstGeom>
          <a:noFill/>
        </p:spPr>
        <p:txBody>
          <a:bodyPr wrap="square" rtlCol="0">
            <a:spAutoFit/>
          </a:bodyPr>
          <a:lstStyle/>
          <a:p>
            <a:pPr algn="ctr"/>
            <a:r>
              <a:rPr lang="en-US" dirty="0">
                <a:solidFill>
                  <a:schemeClr val="bg1"/>
                </a:solidFill>
              </a:rPr>
              <a:t>?</a:t>
            </a:r>
          </a:p>
        </p:txBody>
      </p:sp>
      <p:sp>
        <p:nvSpPr>
          <p:cNvPr id="47" name="TextBox 46">
            <a:extLst>
              <a:ext uri="{FF2B5EF4-FFF2-40B4-BE49-F238E27FC236}">
                <a16:creationId xmlns:a16="http://schemas.microsoft.com/office/drawing/2014/main" id="{3BFD6E7D-83A8-A643-9B32-BB735849664B}"/>
              </a:ext>
            </a:extLst>
          </p:cNvPr>
          <p:cNvSpPr txBox="1"/>
          <p:nvPr/>
        </p:nvSpPr>
        <p:spPr>
          <a:xfrm>
            <a:off x="7539543" y="3040846"/>
            <a:ext cx="895546" cy="369332"/>
          </a:xfrm>
          <a:prstGeom prst="rect">
            <a:avLst/>
          </a:prstGeom>
          <a:noFill/>
        </p:spPr>
        <p:txBody>
          <a:bodyPr wrap="square" rtlCol="0">
            <a:spAutoFit/>
          </a:bodyPr>
          <a:lstStyle/>
          <a:p>
            <a:pPr algn="ctr"/>
            <a:r>
              <a:rPr lang="en-US" dirty="0">
                <a:solidFill>
                  <a:schemeClr val="bg1"/>
                </a:solidFill>
              </a:rPr>
              <a:t>?</a:t>
            </a:r>
          </a:p>
        </p:txBody>
      </p:sp>
      <p:sp>
        <p:nvSpPr>
          <p:cNvPr id="48" name="TextBox 47">
            <a:extLst>
              <a:ext uri="{FF2B5EF4-FFF2-40B4-BE49-F238E27FC236}">
                <a16:creationId xmlns:a16="http://schemas.microsoft.com/office/drawing/2014/main" id="{2AD4361E-3FE0-5D47-991D-8A4E27C8DC9E}"/>
              </a:ext>
            </a:extLst>
          </p:cNvPr>
          <p:cNvSpPr txBox="1"/>
          <p:nvPr/>
        </p:nvSpPr>
        <p:spPr>
          <a:xfrm>
            <a:off x="1053837" y="5113349"/>
            <a:ext cx="2706908" cy="369332"/>
          </a:xfrm>
          <a:prstGeom prst="rect">
            <a:avLst/>
          </a:prstGeom>
          <a:noFill/>
        </p:spPr>
        <p:txBody>
          <a:bodyPr wrap="square" rtlCol="0">
            <a:spAutoFit/>
          </a:bodyPr>
          <a:lstStyle/>
          <a:p>
            <a:r>
              <a:rPr lang="en-US" dirty="0">
                <a:solidFill>
                  <a:schemeClr val="bg1"/>
                </a:solidFill>
                <a:latin typeface="Montserrat" pitchFamily="2" charset="77"/>
              </a:rPr>
              <a:t>Kubernetes Provides:</a:t>
            </a:r>
          </a:p>
        </p:txBody>
      </p:sp>
      <p:sp>
        <p:nvSpPr>
          <p:cNvPr id="49" name="TextBox 48">
            <a:extLst>
              <a:ext uri="{FF2B5EF4-FFF2-40B4-BE49-F238E27FC236}">
                <a16:creationId xmlns:a16="http://schemas.microsoft.com/office/drawing/2014/main" id="{46A569F0-240A-2248-AAB2-F17F1E4C23A0}"/>
              </a:ext>
            </a:extLst>
          </p:cNvPr>
          <p:cNvSpPr txBox="1"/>
          <p:nvPr/>
        </p:nvSpPr>
        <p:spPr>
          <a:xfrm>
            <a:off x="2270751" y="5554916"/>
            <a:ext cx="2706908" cy="369332"/>
          </a:xfrm>
          <a:prstGeom prst="rect">
            <a:avLst/>
          </a:prstGeom>
          <a:noFill/>
        </p:spPr>
        <p:txBody>
          <a:bodyPr wrap="square" rtlCol="0">
            <a:spAutoFit/>
          </a:bodyPr>
          <a:lstStyle/>
          <a:p>
            <a:r>
              <a:rPr lang="en-US" dirty="0">
                <a:solidFill>
                  <a:schemeClr val="bg1"/>
                </a:solidFill>
                <a:latin typeface="Montserrat" pitchFamily="2" charset="77"/>
              </a:rPr>
              <a:t>- Networking</a:t>
            </a:r>
          </a:p>
        </p:txBody>
      </p:sp>
      <p:sp>
        <p:nvSpPr>
          <p:cNvPr id="50" name="TextBox 49">
            <a:extLst>
              <a:ext uri="{FF2B5EF4-FFF2-40B4-BE49-F238E27FC236}">
                <a16:creationId xmlns:a16="http://schemas.microsoft.com/office/drawing/2014/main" id="{05560453-1843-FB40-A2C5-2C73892307B7}"/>
              </a:ext>
            </a:extLst>
          </p:cNvPr>
          <p:cNvSpPr txBox="1"/>
          <p:nvPr/>
        </p:nvSpPr>
        <p:spPr>
          <a:xfrm>
            <a:off x="2270751" y="6044367"/>
            <a:ext cx="2706908" cy="369332"/>
          </a:xfrm>
          <a:prstGeom prst="rect">
            <a:avLst/>
          </a:prstGeom>
          <a:noFill/>
        </p:spPr>
        <p:txBody>
          <a:bodyPr wrap="square" rtlCol="0">
            <a:spAutoFit/>
          </a:bodyPr>
          <a:lstStyle/>
          <a:p>
            <a:r>
              <a:rPr lang="en-US" dirty="0">
                <a:solidFill>
                  <a:schemeClr val="bg1"/>
                </a:solidFill>
                <a:latin typeface="Montserrat" pitchFamily="2" charset="77"/>
              </a:rPr>
              <a:t>- Self-Healing</a:t>
            </a:r>
          </a:p>
        </p:txBody>
      </p:sp>
      <p:sp>
        <p:nvSpPr>
          <p:cNvPr id="51" name="TextBox 50">
            <a:extLst>
              <a:ext uri="{FF2B5EF4-FFF2-40B4-BE49-F238E27FC236}">
                <a16:creationId xmlns:a16="http://schemas.microsoft.com/office/drawing/2014/main" id="{4EDE5BA7-88FF-6646-A722-A43F62E6EABE}"/>
              </a:ext>
            </a:extLst>
          </p:cNvPr>
          <p:cNvSpPr txBox="1"/>
          <p:nvPr/>
        </p:nvSpPr>
        <p:spPr>
          <a:xfrm>
            <a:off x="4563647" y="5532663"/>
            <a:ext cx="2706908" cy="369332"/>
          </a:xfrm>
          <a:prstGeom prst="rect">
            <a:avLst/>
          </a:prstGeom>
          <a:noFill/>
        </p:spPr>
        <p:txBody>
          <a:bodyPr wrap="square" rtlCol="0">
            <a:spAutoFit/>
          </a:bodyPr>
          <a:lstStyle/>
          <a:p>
            <a:r>
              <a:rPr lang="en-US" dirty="0">
                <a:solidFill>
                  <a:schemeClr val="bg1"/>
                </a:solidFill>
                <a:latin typeface="Montserrat" pitchFamily="2" charset="77"/>
              </a:rPr>
              <a:t>- Scalability</a:t>
            </a:r>
          </a:p>
        </p:txBody>
      </p:sp>
      <p:sp>
        <p:nvSpPr>
          <p:cNvPr id="52" name="TextBox 51">
            <a:extLst>
              <a:ext uri="{FF2B5EF4-FFF2-40B4-BE49-F238E27FC236}">
                <a16:creationId xmlns:a16="http://schemas.microsoft.com/office/drawing/2014/main" id="{E20EEE0A-F154-0C43-8A90-3D8808E0A845}"/>
              </a:ext>
            </a:extLst>
          </p:cNvPr>
          <p:cNvSpPr txBox="1"/>
          <p:nvPr/>
        </p:nvSpPr>
        <p:spPr>
          <a:xfrm>
            <a:off x="4563647" y="6032915"/>
            <a:ext cx="2706908" cy="369332"/>
          </a:xfrm>
          <a:prstGeom prst="rect">
            <a:avLst/>
          </a:prstGeom>
          <a:noFill/>
        </p:spPr>
        <p:txBody>
          <a:bodyPr wrap="square" rtlCol="0">
            <a:spAutoFit/>
          </a:bodyPr>
          <a:lstStyle/>
          <a:p>
            <a:r>
              <a:rPr lang="en-US" dirty="0">
                <a:solidFill>
                  <a:schemeClr val="bg1"/>
                </a:solidFill>
                <a:latin typeface="Montserrat" pitchFamily="2" charset="77"/>
              </a:rPr>
              <a:t>- Storage</a:t>
            </a:r>
          </a:p>
        </p:txBody>
      </p:sp>
      <p:sp>
        <p:nvSpPr>
          <p:cNvPr id="53" name="TextBox 52">
            <a:extLst>
              <a:ext uri="{FF2B5EF4-FFF2-40B4-BE49-F238E27FC236}">
                <a16:creationId xmlns:a16="http://schemas.microsoft.com/office/drawing/2014/main" id="{99CAA79B-90D0-D848-8D4B-EDF2DE94DEA8}"/>
              </a:ext>
            </a:extLst>
          </p:cNvPr>
          <p:cNvSpPr txBox="1"/>
          <p:nvPr/>
        </p:nvSpPr>
        <p:spPr>
          <a:xfrm>
            <a:off x="7153560" y="5732241"/>
            <a:ext cx="4886039" cy="369332"/>
          </a:xfrm>
          <a:prstGeom prst="rect">
            <a:avLst/>
          </a:prstGeom>
          <a:noFill/>
        </p:spPr>
        <p:txBody>
          <a:bodyPr wrap="square" rtlCol="0">
            <a:spAutoFit/>
          </a:bodyPr>
          <a:lstStyle/>
          <a:p>
            <a:r>
              <a:rPr lang="en-US" dirty="0">
                <a:solidFill>
                  <a:schemeClr val="bg1"/>
                </a:solidFill>
                <a:latin typeface="Montserrat" pitchFamily="2" charset="77"/>
              </a:rPr>
              <a:t>- And so, so , much more…</a:t>
            </a:r>
          </a:p>
        </p:txBody>
      </p:sp>
      <p:pic>
        <p:nvPicPr>
          <p:cNvPr id="55" name="Graphic 54" descr="Checkmark">
            <a:extLst>
              <a:ext uri="{FF2B5EF4-FFF2-40B4-BE49-F238E27FC236}">
                <a16:creationId xmlns:a16="http://schemas.microsoft.com/office/drawing/2014/main" id="{D8475157-6FA8-5348-A137-137FC3F502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19477" y="3054648"/>
            <a:ext cx="341728" cy="341728"/>
          </a:xfrm>
          <a:prstGeom prst="rect">
            <a:avLst/>
          </a:prstGeom>
        </p:spPr>
      </p:pic>
      <p:pic>
        <p:nvPicPr>
          <p:cNvPr id="56" name="Graphic 55" descr="Checkmark">
            <a:extLst>
              <a:ext uri="{FF2B5EF4-FFF2-40B4-BE49-F238E27FC236}">
                <a16:creationId xmlns:a16="http://schemas.microsoft.com/office/drawing/2014/main" id="{C6CB2034-3863-9C4D-9976-EFB6BF219E2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96173" y="3096592"/>
            <a:ext cx="341728" cy="341728"/>
          </a:xfrm>
          <a:prstGeom prst="rect">
            <a:avLst/>
          </a:prstGeom>
        </p:spPr>
      </p:pic>
      <p:grpSp>
        <p:nvGrpSpPr>
          <p:cNvPr id="63" name="Group 62">
            <a:extLst>
              <a:ext uri="{FF2B5EF4-FFF2-40B4-BE49-F238E27FC236}">
                <a16:creationId xmlns:a16="http://schemas.microsoft.com/office/drawing/2014/main" id="{6D8E18FB-27FC-4E4E-BACB-5B699D73295A}"/>
              </a:ext>
            </a:extLst>
          </p:cNvPr>
          <p:cNvGrpSpPr/>
          <p:nvPr/>
        </p:nvGrpSpPr>
        <p:grpSpPr>
          <a:xfrm>
            <a:off x="10378434" y="3118634"/>
            <a:ext cx="1686624" cy="1547291"/>
            <a:chOff x="3792430" y="1562141"/>
            <a:chExt cx="1972903" cy="2059224"/>
          </a:xfrm>
        </p:grpSpPr>
        <p:sp>
          <p:nvSpPr>
            <p:cNvPr id="64" name="TextBox 63">
              <a:extLst>
                <a:ext uri="{FF2B5EF4-FFF2-40B4-BE49-F238E27FC236}">
                  <a16:creationId xmlns:a16="http://schemas.microsoft.com/office/drawing/2014/main" id="{AF553570-5956-234C-A3CF-65F743A87279}"/>
                </a:ext>
              </a:extLst>
            </p:cNvPr>
            <p:cNvSpPr txBox="1"/>
            <p:nvPr/>
          </p:nvSpPr>
          <p:spPr>
            <a:xfrm>
              <a:off x="3792430" y="3170798"/>
              <a:ext cx="1943734" cy="450567"/>
            </a:xfrm>
            <a:prstGeom prst="rect">
              <a:avLst/>
            </a:prstGeom>
            <a:noFill/>
          </p:spPr>
          <p:txBody>
            <a:bodyPr wrap="square" rtlCol="0">
              <a:spAutoFit/>
            </a:bodyPr>
            <a:lstStyle/>
            <a:p>
              <a:pPr algn="ctr"/>
              <a:r>
                <a:rPr lang="en-US" sz="1600" dirty="0">
                  <a:solidFill>
                    <a:schemeClr val="bg1"/>
                  </a:solidFill>
                  <a:latin typeface="Montserrat" pitchFamily="2" charset="77"/>
                </a:rPr>
                <a:t>UI Webserver</a:t>
              </a:r>
            </a:p>
          </p:txBody>
        </p:sp>
        <p:pic>
          <p:nvPicPr>
            <p:cNvPr id="65" name="Picture 64" descr="A close up of a logo&#10;&#10;Description automatically generated">
              <a:extLst>
                <a:ext uri="{FF2B5EF4-FFF2-40B4-BE49-F238E27FC236}">
                  <a16:creationId xmlns:a16="http://schemas.microsoft.com/office/drawing/2014/main" id="{0C00EFFB-D5DE-C14D-B78E-62B338D0FAF0}"/>
                </a:ext>
              </a:extLst>
            </p:cNvPr>
            <p:cNvPicPr>
              <a:picLocks noChangeAspect="1"/>
            </p:cNvPicPr>
            <p:nvPr/>
          </p:nvPicPr>
          <p:blipFill>
            <a:blip r:embed="rId6"/>
            <a:stretch>
              <a:fillRect/>
            </a:stretch>
          </p:blipFill>
          <p:spPr>
            <a:xfrm>
              <a:off x="3940548" y="1562141"/>
              <a:ext cx="1824785" cy="1824785"/>
            </a:xfrm>
            <a:prstGeom prst="rect">
              <a:avLst/>
            </a:prstGeom>
          </p:spPr>
        </p:pic>
        <p:pic>
          <p:nvPicPr>
            <p:cNvPr id="66" name="Picture 65" descr="A close up of a logo&#10;&#10;Description automatically generated">
              <a:extLst>
                <a:ext uri="{FF2B5EF4-FFF2-40B4-BE49-F238E27FC236}">
                  <a16:creationId xmlns:a16="http://schemas.microsoft.com/office/drawing/2014/main" id="{338217B4-DD91-F54F-A1EF-865135670976}"/>
                </a:ext>
              </a:extLst>
            </p:cNvPr>
            <p:cNvPicPr>
              <a:picLocks noChangeAspect="1"/>
            </p:cNvPicPr>
            <p:nvPr/>
          </p:nvPicPr>
          <p:blipFill>
            <a:blip r:embed="rId8">
              <a:duotone>
                <a:schemeClr val="accent4">
                  <a:shade val="45000"/>
                  <a:satMod val="135000"/>
                </a:schemeClr>
                <a:prstClr val="white"/>
              </a:duotone>
            </a:blip>
            <a:stretch>
              <a:fillRect/>
            </a:stretch>
          </p:blipFill>
          <p:spPr>
            <a:xfrm>
              <a:off x="4662132" y="2416082"/>
              <a:ext cx="809198" cy="606899"/>
            </a:xfrm>
            <a:prstGeom prst="rect">
              <a:avLst/>
            </a:prstGeom>
            <a:noFill/>
            <a:ln>
              <a:noFill/>
            </a:ln>
          </p:spPr>
        </p:pic>
      </p:grpSp>
      <p:pic>
        <p:nvPicPr>
          <p:cNvPr id="68" name="Graphic 67" descr="Close">
            <a:extLst>
              <a:ext uri="{FF2B5EF4-FFF2-40B4-BE49-F238E27FC236}">
                <a16:creationId xmlns:a16="http://schemas.microsoft.com/office/drawing/2014/main" id="{B8344A80-BA77-6F43-A3E6-A04A47A2651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1870" y="2529651"/>
            <a:ext cx="1824785" cy="1824785"/>
          </a:xfrm>
          <a:prstGeom prst="rect">
            <a:avLst/>
          </a:prstGeom>
        </p:spPr>
      </p:pic>
      <p:grpSp>
        <p:nvGrpSpPr>
          <p:cNvPr id="69" name="Group 68">
            <a:extLst>
              <a:ext uri="{FF2B5EF4-FFF2-40B4-BE49-F238E27FC236}">
                <a16:creationId xmlns:a16="http://schemas.microsoft.com/office/drawing/2014/main" id="{13004CE9-A271-FE49-8C6B-584DDFDA7C02}"/>
              </a:ext>
            </a:extLst>
          </p:cNvPr>
          <p:cNvGrpSpPr/>
          <p:nvPr/>
        </p:nvGrpSpPr>
        <p:grpSpPr>
          <a:xfrm>
            <a:off x="10348696" y="1678221"/>
            <a:ext cx="1686624" cy="1547291"/>
            <a:chOff x="3792430" y="1562141"/>
            <a:chExt cx="1972903" cy="2059224"/>
          </a:xfrm>
        </p:grpSpPr>
        <p:sp>
          <p:nvSpPr>
            <p:cNvPr id="70" name="TextBox 69">
              <a:extLst>
                <a:ext uri="{FF2B5EF4-FFF2-40B4-BE49-F238E27FC236}">
                  <a16:creationId xmlns:a16="http://schemas.microsoft.com/office/drawing/2014/main" id="{59FC311B-BEEF-A746-9477-B69DEE68A6A0}"/>
                </a:ext>
              </a:extLst>
            </p:cNvPr>
            <p:cNvSpPr txBox="1"/>
            <p:nvPr/>
          </p:nvSpPr>
          <p:spPr>
            <a:xfrm>
              <a:off x="3792430" y="3170798"/>
              <a:ext cx="1943734" cy="450567"/>
            </a:xfrm>
            <a:prstGeom prst="rect">
              <a:avLst/>
            </a:prstGeom>
            <a:noFill/>
          </p:spPr>
          <p:txBody>
            <a:bodyPr wrap="square" rtlCol="0">
              <a:spAutoFit/>
            </a:bodyPr>
            <a:lstStyle/>
            <a:p>
              <a:pPr algn="ctr"/>
              <a:r>
                <a:rPr lang="en-US" sz="1600" dirty="0">
                  <a:solidFill>
                    <a:schemeClr val="bg1"/>
                  </a:solidFill>
                  <a:latin typeface="Montserrat" pitchFamily="2" charset="77"/>
                </a:rPr>
                <a:t>UI Webserver</a:t>
              </a:r>
            </a:p>
          </p:txBody>
        </p:sp>
        <p:pic>
          <p:nvPicPr>
            <p:cNvPr id="71" name="Picture 70" descr="A close up of a logo&#10;&#10;Description automatically generated">
              <a:extLst>
                <a:ext uri="{FF2B5EF4-FFF2-40B4-BE49-F238E27FC236}">
                  <a16:creationId xmlns:a16="http://schemas.microsoft.com/office/drawing/2014/main" id="{210343C1-F092-2642-943B-B6CC0626D5E0}"/>
                </a:ext>
              </a:extLst>
            </p:cNvPr>
            <p:cNvPicPr>
              <a:picLocks noChangeAspect="1"/>
            </p:cNvPicPr>
            <p:nvPr/>
          </p:nvPicPr>
          <p:blipFill>
            <a:blip r:embed="rId6"/>
            <a:stretch>
              <a:fillRect/>
            </a:stretch>
          </p:blipFill>
          <p:spPr>
            <a:xfrm>
              <a:off x="3940548" y="1562141"/>
              <a:ext cx="1824785" cy="1824785"/>
            </a:xfrm>
            <a:prstGeom prst="rect">
              <a:avLst/>
            </a:prstGeom>
          </p:spPr>
        </p:pic>
        <p:pic>
          <p:nvPicPr>
            <p:cNvPr id="72" name="Picture 71" descr="A close up of a logo&#10;&#10;Description automatically generated">
              <a:extLst>
                <a:ext uri="{FF2B5EF4-FFF2-40B4-BE49-F238E27FC236}">
                  <a16:creationId xmlns:a16="http://schemas.microsoft.com/office/drawing/2014/main" id="{4BE0B90D-6875-1747-B1DA-4D1DF7D8EB73}"/>
                </a:ext>
              </a:extLst>
            </p:cNvPr>
            <p:cNvPicPr>
              <a:picLocks noChangeAspect="1"/>
            </p:cNvPicPr>
            <p:nvPr/>
          </p:nvPicPr>
          <p:blipFill>
            <a:blip r:embed="rId8">
              <a:duotone>
                <a:schemeClr val="accent4">
                  <a:shade val="45000"/>
                  <a:satMod val="135000"/>
                </a:schemeClr>
                <a:prstClr val="white"/>
              </a:duotone>
            </a:blip>
            <a:stretch>
              <a:fillRect/>
            </a:stretch>
          </p:blipFill>
          <p:spPr>
            <a:xfrm>
              <a:off x="4662132" y="2416082"/>
              <a:ext cx="809198" cy="606899"/>
            </a:xfrm>
            <a:prstGeom prst="rect">
              <a:avLst/>
            </a:prstGeom>
            <a:noFill/>
            <a:ln>
              <a:noFill/>
            </a:ln>
          </p:spPr>
        </p:pic>
      </p:grpSp>
      <p:pic>
        <p:nvPicPr>
          <p:cNvPr id="76" name="Picture 75" descr="A close up of a sign&#10;&#10;Description automatically generated">
            <a:extLst>
              <a:ext uri="{FF2B5EF4-FFF2-40B4-BE49-F238E27FC236}">
                <a16:creationId xmlns:a16="http://schemas.microsoft.com/office/drawing/2014/main" id="{383BE611-94B5-6C4A-9A50-F618A5FC9807}"/>
              </a:ext>
            </a:extLst>
          </p:cNvPr>
          <p:cNvPicPr>
            <a:picLocks noChangeAspect="1"/>
          </p:cNvPicPr>
          <p:nvPr/>
        </p:nvPicPr>
        <p:blipFill>
          <a:blip r:embed="rId14"/>
          <a:stretch>
            <a:fillRect/>
          </a:stretch>
        </p:blipFill>
        <p:spPr>
          <a:xfrm>
            <a:off x="5435769" y="1492055"/>
            <a:ext cx="900715" cy="900715"/>
          </a:xfrm>
          <a:prstGeom prst="rect">
            <a:avLst/>
          </a:prstGeom>
        </p:spPr>
      </p:pic>
      <p:sp>
        <p:nvSpPr>
          <p:cNvPr id="77" name="TextBox 76">
            <a:extLst>
              <a:ext uri="{FF2B5EF4-FFF2-40B4-BE49-F238E27FC236}">
                <a16:creationId xmlns:a16="http://schemas.microsoft.com/office/drawing/2014/main" id="{4C824586-FBA1-FE41-B98E-CCF123FAEA17}"/>
              </a:ext>
            </a:extLst>
          </p:cNvPr>
          <p:cNvSpPr txBox="1"/>
          <p:nvPr/>
        </p:nvSpPr>
        <p:spPr>
          <a:xfrm>
            <a:off x="6137469" y="1757747"/>
            <a:ext cx="1016091" cy="369332"/>
          </a:xfrm>
          <a:prstGeom prst="rect">
            <a:avLst/>
          </a:prstGeom>
          <a:noFill/>
        </p:spPr>
        <p:txBody>
          <a:bodyPr wrap="square" rtlCol="0">
            <a:spAutoFit/>
          </a:bodyPr>
          <a:lstStyle/>
          <a:p>
            <a:pPr algn="ctr"/>
            <a:r>
              <a:rPr lang="en-US" dirty="0">
                <a:solidFill>
                  <a:schemeClr val="bg1"/>
                </a:solidFill>
                <a:latin typeface="Montserrat" pitchFamily="2" charset="77"/>
              </a:rPr>
              <a:t>DAGS</a:t>
            </a:r>
          </a:p>
        </p:txBody>
      </p:sp>
    </p:spTree>
    <p:extLst>
      <p:ext uri="{BB962C8B-B14F-4D97-AF65-F5344CB8AC3E}">
        <p14:creationId xmlns:p14="http://schemas.microsoft.com/office/powerpoint/2010/main" val="3842737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dissolve">
                                      <p:cBhvr>
                                        <p:cTn id="19" dur="500"/>
                                        <p:tgtEl>
                                          <p:spTgt spid="43"/>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dissolve">
                                      <p:cBhvr>
                                        <p:cTn id="22" dur="500"/>
                                        <p:tgtEl>
                                          <p:spTgt spid="46"/>
                                        </p:tgtEl>
                                      </p:cBhvr>
                                    </p:animEffect>
                                  </p:childTnLst>
                                </p:cTn>
                              </p:par>
                              <p:par>
                                <p:cTn id="23" presetID="9"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dissolve">
                                      <p:cBhvr>
                                        <p:cTn id="25" dur="500"/>
                                        <p:tgtEl>
                                          <p:spTgt spid="4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dissolve">
                                      <p:cBhvr>
                                        <p:cTn id="28" dur="500"/>
                                        <p:tgtEl>
                                          <p:spTgt spid="4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4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68"/>
                                        </p:tgtEl>
                                        <p:attrNameLst>
                                          <p:attrName>style.visibility</p:attrName>
                                        </p:attrNameLst>
                                      </p:cBhvr>
                                      <p:to>
                                        <p:strVal val="visible"/>
                                      </p:to>
                                    </p:set>
                                    <p:animEffect transition="in" filter="barn(inVertical)">
                                      <p:cBhvr>
                                        <p:cTn id="59" dur="500"/>
                                        <p:tgtEl>
                                          <p:spTgt spid="68"/>
                                        </p:tgtEl>
                                      </p:cBhvr>
                                    </p:animEffect>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nodeType="click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randombar(horizontal)">
                                      <p:cBhvr>
                                        <p:cTn id="64" dur="500"/>
                                        <p:tgtEl>
                                          <p:spTgt spid="63"/>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4" presetClass="entr" presetSubtype="10" fill="hold" nodeType="clickEffect">
                                  <p:stCondLst>
                                    <p:cond delay="0"/>
                                  </p:stCondLst>
                                  <p:childTnLst>
                                    <p:set>
                                      <p:cBhvr>
                                        <p:cTn id="72" dur="1" fill="hold">
                                          <p:stCondLst>
                                            <p:cond delay="0"/>
                                          </p:stCondLst>
                                        </p:cTn>
                                        <p:tgtEl>
                                          <p:spTgt spid="69"/>
                                        </p:tgtEl>
                                        <p:attrNameLst>
                                          <p:attrName>style.visibility</p:attrName>
                                        </p:attrNameLst>
                                      </p:cBhvr>
                                      <p:to>
                                        <p:strVal val="visible"/>
                                      </p:to>
                                    </p:set>
                                    <p:animEffect transition="in" filter="randombar(horizontal)">
                                      <p:cBhvr>
                                        <p:cTn id="73" dur="500"/>
                                        <p:tgtEl>
                                          <p:spTgt spid="69"/>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77"/>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76"/>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52"/>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6" grpId="0"/>
      <p:bldP spid="46" grpId="1"/>
      <p:bldP spid="47" grpId="0"/>
      <p:bldP spid="47" grpId="1"/>
      <p:bldP spid="48" grpId="0"/>
      <p:bldP spid="49" grpId="0"/>
      <p:bldP spid="50" grpId="0"/>
      <p:bldP spid="51" grpId="0"/>
      <p:bldP spid="52" grpId="0"/>
      <p:bldP spid="53" grpId="0"/>
      <p:bldP spid="7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52BC71C9-4261-DC4E-A15B-558CCE0D0A9E}"/>
              </a:ext>
            </a:extLst>
          </p:cNvPr>
          <p:cNvSpPr/>
          <p:nvPr/>
        </p:nvSpPr>
        <p:spPr>
          <a:xfrm>
            <a:off x="748550" y="4278873"/>
            <a:ext cx="2285999" cy="645458"/>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A3E2E5E-A00E-154B-976D-8B1129541489}"/>
              </a:ext>
            </a:extLst>
          </p:cNvPr>
          <p:cNvSpPr/>
          <p:nvPr/>
        </p:nvSpPr>
        <p:spPr>
          <a:xfrm>
            <a:off x="732326" y="3295460"/>
            <a:ext cx="2285999" cy="645458"/>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5808338-5A0B-A146-814E-E293034E55FB}"/>
              </a:ext>
            </a:extLst>
          </p:cNvPr>
          <p:cNvSpPr/>
          <p:nvPr/>
        </p:nvSpPr>
        <p:spPr>
          <a:xfrm>
            <a:off x="733610" y="2303001"/>
            <a:ext cx="2285999" cy="645458"/>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0F86A7-A61A-5E4E-8325-97D79C944C85}"/>
              </a:ext>
            </a:extLst>
          </p:cNvPr>
          <p:cNvSpPr>
            <a:spLocks noGrp="1"/>
          </p:cNvSpPr>
          <p:nvPr>
            <p:ph type="ctrTitle"/>
          </p:nvPr>
        </p:nvSpPr>
        <p:spPr>
          <a:xfrm>
            <a:off x="296436" y="235338"/>
            <a:ext cx="6497088" cy="730126"/>
          </a:xfrm>
        </p:spPr>
        <p:txBody>
          <a:bodyPr>
            <a:normAutofit/>
          </a:bodyPr>
          <a:lstStyle/>
          <a:p>
            <a:pPr algn="l"/>
            <a:r>
              <a:rPr lang="en-US" sz="4400" dirty="0" err="1">
                <a:solidFill>
                  <a:schemeClr val="bg1"/>
                </a:solidFill>
                <a:latin typeface="Montserrat" pitchFamily="2" charset="77"/>
              </a:rPr>
              <a:t>KubernetesExecutor</a:t>
            </a:r>
            <a:endParaRPr lang="en-US" sz="4400" dirty="0">
              <a:solidFill>
                <a:schemeClr val="bg1"/>
              </a:solidFill>
              <a:latin typeface="Montserrat" pitchFamily="2" charset="77"/>
            </a:endParaRPr>
          </a:p>
        </p:txBody>
      </p:sp>
      <p:sp>
        <p:nvSpPr>
          <p:cNvPr id="3" name="Rectangle 2">
            <a:extLst>
              <a:ext uri="{FF2B5EF4-FFF2-40B4-BE49-F238E27FC236}">
                <a16:creationId xmlns:a16="http://schemas.microsoft.com/office/drawing/2014/main" id="{72CB27C0-BBE4-F645-9006-5E7CC7C18906}"/>
              </a:ext>
            </a:extLst>
          </p:cNvPr>
          <p:cNvSpPr/>
          <p:nvPr/>
        </p:nvSpPr>
        <p:spPr>
          <a:xfrm>
            <a:off x="4200525" y="1889666"/>
            <a:ext cx="7609172" cy="336186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B3DAD2F7-FC71-0549-BF29-D75AAED0BE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2297" y="1956384"/>
            <a:ext cx="1833282" cy="322257"/>
          </a:xfrm>
          <a:prstGeom prst="rect">
            <a:avLst/>
          </a:prstGeom>
        </p:spPr>
      </p:pic>
      <p:grpSp>
        <p:nvGrpSpPr>
          <p:cNvPr id="13" name="Group 12">
            <a:extLst>
              <a:ext uri="{FF2B5EF4-FFF2-40B4-BE49-F238E27FC236}">
                <a16:creationId xmlns:a16="http://schemas.microsoft.com/office/drawing/2014/main" id="{AD9B1097-81E6-4142-A94C-163B49F244DB}"/>
              </a:ext>
            </a:extLst>
          </p:cNvPr>
          <p:cNvGrpSpPr/>
          <p:nvPr/>
        </p:nvGrpSpPr>
        <p:grpSpPr>
          <a:xfrm>
            <a:off x="5771547" y="2711823"/>
            <a:ext cx="2043953" cy="717177"/>
            <a:chOff x="6277493" y="2367328"/>
            <a:chExt cx="2043953" cy="717177"/>
          </a:xfrm>
        </p:grpSpPr>
        <p:sp>
          <p:nvSpPr>
            <p:cNvPr id="6" name="Rounded Rectangle 5">
              <a:extLst>
                <a:ext uri="{FF2B5EF4-FFF2-40B4-BE49-F238E27FC236}">
                  <a16:creationId xmlns:a16="http://schemas.microsoft.com/office/drawing/2014/main" id="{457585E7-A00C-3E44-9DE3-F9AD531240D7}"/>
                </a:ext>
              </a:extLst>
            </p:cNvPr>
            <p:cNvSpPr/>
            <p:nvPr/>
          </p:nvSpPr>
          <p:spPr>
            <a:xfrm>
              <a:off x="6277493" y="2367328"/>
              <a:ext cx="2043953" cy="717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Airflow UI</a:t>
              </a:r>
            </a:p>
          </p:txBody>
        </p:sp>
        <p:pic>
          <p:nvPicPr>
            <p:cNvPr id="8" name="Picture 7" descr="A close up of a logo&#10;&#10;Description automatically generated">
              <a:extLst>
                <a:ext uri="{FF2B5EF4-FFF2-40B4-BE49-F238E27FC236}">
                  <a16:creationId xmlns:a16="http://schemas.microsoft.com/office/drawing/2014/main" id="{A98311E7-3A9B-7745-A271-A924FF2C0CD6}"/>
                </a:ext>
              </a:extLst>
            </p:cNvPr>
            <p:cNvPicPr>
              <a:picLocks noChangeAspect="1"/>
            </p:cNvPicPr>
            <p:nvPr/>
          </p:nvPicPr>
          <p:blipFill>
            <a:blip r:embed="rId5"/>
            <a:stretch>
              <a:fillRect/>
            </a:stretch>
          </p:blipFill>
          <p:spPr>
            <a:xfrm>
              <a:off x="6748896" y="2400555"/>
              <a:ext cx="270434" cy="270434"/>
            </a:xfrm>
            <a:prstGeom prst="rect">
              <a:avLst/>
            </a:prstGeom>
          </p:spPr>
        </p:pic>
      </p:grpSp>
      <p:grpSp>
        <p:nvGrpSpPr>
          <p:cNvPr id="14" name="Group 13">
            <a:extLst>
              <a:ext uri="{FF2B5EF4-FFF2-40B4-BE49-F238E27FC236}">
                <a16:creationId xmlns:a16="http://schemas.microsoft.com/office/drawing/2014/main" id="{3F9C9FBE-7DDA-4545-B065-BF3252251B7E}"/>
              </a:ext>
            </a:extLst>
          </p:cNvPr>
          <p:cNvGrpSpPr/>
          <p:nvPr/>
        </p:nvGrpSpPr>
        <p:grpSpPr>
          <a:xfrm>
            <a:off x="8564882" y="2745050"/>
            <a:ext cx="2427940" cy="717177"/>
            <a:chOff x="7156039" y="2400555"/>
            <a:chExt cx="2427940" cy="717177"/>
          </a:xfrm>
        </p:grpSpPr>
        <p:sp>
          <p:nvSpPr>
            <p:cNvPr id="9" name="Rounded Rectangle 8">
              <a:extLst>
                <a:ext uri="{FF2B5EF4-FFF2-40B4-BE49-F238E27FC236}">
                  <a16:creationId xmlns:a16="http://schemas.microsoft.com/office/drawing/2014/main" id="{BD927FC7-9D22-0546-89B7-BC8AF75BD980}"/>
                </a:ext>
              </a:extLst>
            </p:cNvPr>
            <p:cNvSpPr/>
            <p:nvPr/>
          </p:nvSpPr>
          <p:spPr>
            <a:xfrm>
              <a:off x="7156039" y="2400555"/>
              <a:ext cx="2427940" cy="717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Airflow </a:t>
              </a:r>
              <a:r>
                <a:rPr lang="en-US" dirty="0">
                  <a:solidFill>
                    <a:schemeClr val="bg1"/>
                  </a:solidFill>
                </a:rPr>
                <a:t>Scheduler</a:t>
              </a:r>
              <a:endParaRPr lang="en-US" dirty="0"/>
            </a:p>
          </p:txBody>
        </p:sp>
        <p:pic>
          <p:nvPicPr>
            <p:cNvPr id="10" name="Picture 9" descr="A close up of a logo&#10;&#10;Description automatically generated">
              <a:extLst>
                <a:ext uri="{FF2B5EF4-FFF2-40B4-BE49-F238E27FC236}">
                  <a16:creationId xmlns:a16="http://schemas.microsoft.com/office/drawing/2014/main" id="{B9399B99-344B-AA4D-BED1-7F8A9C62ECDC}"/>
                </a:ext>
              </a:extLst>
            </p:cNvPr>
            <p:cNvPicPr>
              <a:picLocks noChangeAspect="1"/>
            </p:cNvPicPr>
            <p:nvPr/>
          </p:nvPicPr>
          <p:blipFill>
            <a:blip r:embed="rId5"/>
            <a:stretch>
              <a:fillRect/>
            </a:stretch>
          </p:blipFill>
          <p:spPr>
            <a:xfrm>
              <a:off x="9233756" y="2400555"/>
              <a:ext cx="270434" cy="270434"/>
            </a:xfrm>
            <a:prstGeom prst="rect">
              <a:avLst/>
            </a:prstGeom>
          </p:spPr>
        </p:pic>
      </p:grpSp>
      <p:grpSp>
        <p:nvGrpSpPr>
          <p:cNvPr id="23" name="Group 22">
            <a:extLst>
              <a:ext uri="{FF2B5EF4-FFF2-40B4-BE49-F238E27FC236}">
                <a16:creationId xmlns:a16="http://schemas.microsoft.com/office/drawing/2014/main" id="{5ED02563-3808-DC45-B493-AD2DCA1D9416}"/>
              </a:ext>
            </a:extLst>
          </p:cNvPr>
          <p:cNvGrpSpPr/>
          <p:nvPr/>
        </p:nvGrpSpPr>
        <p:grpSpPr>
          <a:xfrm>
            <a:off x="4530496" y="3743391"/>
            <a:ext cx="2043953" cy="717177"/>
            <a:chOff x="4749571" y="3175524"/>
            <a:chExt cx="2043953" cy="717177"/>
          </a:xfrm>
        </p:grpSpPr>
        <p:sp>
          <p:nvSpPr>
            <p:cNvPr id="17" name="Rounded Rectangle 16">
              <a:extLst>
                <a:ext uri="{FF2B5EF4-FFF2-40B4-BE49-F238E27FC236}">
                  <a16:creationId xmlns:a16="http://schemas.microsoft.com/office/drawing/2014/main" id="{7FA3595F-8C75-BE41-A12D-36D34093F46B}"/>
                </a:ext>
              </a:extLst>
            </p:cNvPr>
            <p:cNvSpPr/>
            <p:nvPr/>
          </p:nvSpPr>
          <p:spPr>
            <a:xfrm>
              <a:off x="4749571" y="3175524"/>
              <a:ext cx="2043953" cy="717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first.py</a:t>
              </a:r>
              <a:endParaRPr lang="en-US" dirty="0"/>
            </a:p>
          </p:txBody>
        </p:sp>
        <p:pic>
          <p:nvPicPr>
            <p:cNvPr id="18" name="Picture 17" descr="A close up of a logo&#10;&#10;Description automatically generated">
              <a:extLst>
                <a:ext uri="{FF2B5EF4-FFF2-40B4-BE49-F238E27FC236}">
                  <a16:creationId xmlns:a16="http://schemas.microsoft.com/office/drawing/2014/main" id="{D7C249F0-4BD1-604F-9428-CBE10F1612F5}"/>
                </a:ext>
              </a:extLst>
            </p:cNvPr>
            <p:cNvPicPr>
              <a:picLocks noChangeAspect="1"/>
            </p:cNvPicPr>
            <p:nvPr/>
          </p:nvPicPr>
          <p:blipFill>
            <a:blip r:embed="rId5"/>
            <a:stretch>
              <a:fillRect/>
            </a:stretch>
          </p:blipFill>
          <p:spPr>
            <a:xfrm>
              <a:off x="6523090" y="3175524"/>
              <a:ext cx="270434" cy="270434"/>
            </a:xfrm>
            <a:prstGeom prst="rect">
              <a:avLst/>
            </a:prstGeom>
          </p:spPr>
        </p:pic>
      </p:grpSp>
      <p:grpSp>
        <p:nvGrpSpPr>
          <p:cNvPr id="24" name="Group 23">
            <a:extLst>
              <a:ext uri="{FF2B5EF4-FFF2-40B4-BE49-F238E27FC236}">
                <a16:creationId xmlns:a16="http://schemas.microsoft.com/office/drawing/2014/main" id="{F182838C-4DE1-5641-BF19-45F63DB6AE62}"/>
              </a:ext>
            </a:extLst>
          </p:cNvPr>
          <p:cNvGrpSpPr/>
          <p:nvPr/>
        </p:nvGrpSpPr>
        <p:grpSpPr>
          <a:xfrm>
            <a:off x="6919187" y="3733127"/>
            <a:ext cx="2043953" cy="717299"/>
            <a:chOff x="6870401" y="3166001"/>
            <a:chExt cx="2043953" cy="717299"/>
          </a:xfrm>
        </p:grpSpPr>
        <p:sp>
          <p:nvSpPr>
            <p:cNvPr id="19" name="Rounded Rectangle 18">
              <a:extLst>
                <a:ext uri="{FF2B5EF4-FFF2-40B4-BE49-F238E27FC236}">
                  <a16:creationId xmlns:a16="http://schemas.microsoft.com/office/drawing/2014/main" id="{0715E5D4-3301-D642-AEAB-5D54F4347C38}"/>
                </a:ext>
              </a:extLst>
            </p:cNvPr>
            <p:cNvSpPr/>
            <p:nvPr/>
          </p:nvSpPr>
          <p:spPr>
            <a:xfrm>
              <a:off x="6870401" y="3166123"/>
              <a:ext cx="2043953" cy="717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second.py</a:t>
              </a:r>
              <a:endParaRPr lang="en-US" dirty="0"/>
            </a:p>
          </p:txBody>
        </p:sp>
        <p:pic>
          <p:nvPicPr>
            <p:cNvPr id="21" name="Picture 20" descr="A close up of a logo&#10;&#10;Description automatically generated">
              <a:extLst>
                <a:ext uri="{FF2B5EF4-FFF2-40B4-BE49-F238E27FC236}">
                  <a16:creationId xmlns:a16="http://schemas.microsoft.com/office/drawing/2014/main" id="{6A61441B-BCD6-C442-AE01-11F589F9A559}"/>
                </a:ext>
              </a:extLst>
            </p:cNvPr>
            <p:cNvPicPr>
              <a:picLocks noChangeAspect="1"/>
            </p:cNvPicPr>
            <p:nvPr/>
          </p:nvPicPr>
          <p:blipFill>
            <a:blip r:embed="rId5"/>
            <a:stretch>
              <a:fillRect/>
            </a:stretch>
          </p:blipFill>
          <p:spPr>
            <a:xfrm>
              <a:off x="8631364" y="3166001"/>
              <a:ext cx="270434" cy="270434"/>
            </a:xfrm>
            <a:prstGeom prst="rect">
              <a:avLst/>
            </a:prstGeom>
          </p:spPr>
        </p:pic>
      </p:grpSp>
      <p:grpSp>
        <p:nvGrpSpPr>
          <p:cNvPr id="25" name="Group 24">
            <a:extLst>
              <a:ext uri="{FF2B5EF4-FFF2-40B4-BE49-F238E27FC236}">
                <a16:creationId xmlns:a16="http://schemas.microsoft.com/office/drawing/2014/main" id="{5B0D5EC9-486D-1444-B725-064C06A6FB2D}"/>
              </a:ext>
            </a:extLst>
          </p:cNvPr>
          <p:cNvGrpSpPr/>
          <p:nvPr/>
        </p:nvGrpSpPr>
        <p:grpSpPr>
          <a:xfrm>
            <a:off x="9376998" y="3743147"/>
            <a:ext cx="2043953" cy="717421"/>
            <a:chOff x="8857087" y="3175524"/>
            <a:chExt cx="2043953" cy="717421"/>
          </a:xfrm>
        </p:grpSpPr>
        <p:sp>
          <p:nvSpPr>
            <p:cNvPr id="20" name="Rounded Rectangle 19">
              <a:extLst>
                <a:ext uri="{FF2B5EF4-FFF2-40B4-BE49-F238E27FC236}">
                  <a16:creationId xmlns:a16="http://schemas.microsoft.com/office/drawing/2014/main" id="{CE2F88BA-5E75-4247-9117-E5AA739D0907}"/>
                </a:ext>
              </a:extLst>
            </p:cNvPr>
            <p:cNvSpPr/>
            <p:nvPr/>
          </p:nvSpPr>
          <p:spPr>
            <a:xfrm>
              <a:off x="8857087" y="3175768"/>
              <a:ext cx="2043953" cy="717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third.py</a:t>
              </a:r>
              <a:endParaRPr lang="en-US" dirty="0"/>
            </a:p>
          </p:txBody>
        </p:sp>
        <p:pic>
          <p:nvPicPr>
            <p:cNvPr id="22" name="Picture 21" descr="A close up of a logo&#10;&#10;Description automatically generated">
              <a:extLst>
                <a:ext uri="{FF2B5EF4-FFF2-40B4-BE49-F238E27FC236}">
                  <a16:creationId xmlns:a16="http://schemas.microsoft.com/office/drawing/2014/main" id="{0F600645-2EF4-CF46-9D69-9FF0DBBFEE4E}"/>
                </a:ext>
              </a:extLst>
            </p:cNvPr>
            <p:cNvPicPr>
              <a:picLocks noChangeAspect="1"/>
            </p:cNvPicPr>
            <p:nvPr/>
          </p:nvPicPr>
          <p:blipFill>
            <a:blip r:embed="rId5"/>
            <a:stretch>
              <a:fillRect/>
            </a:stretch>
          </p:blipFill>
          <p:spPr>
            <a:xfrm>
              <a:off x="10605494" y="3175524"/>
              <a:ext cx="270434" cy="270434"/>
            </a:xfrm>
            <a:prstGeom prst="rect">
              <a:avLst/>
            </a:prstGeom>
          </p:spPr>
        </p:pic>
      </p:grpSp>
      <p:sp>
        <p:nvSpPr>
          <p:cNvPr id="26" name="TextBox 25">
            <a:extLst>
              <a:ext uri="{FF2B5EF4-FFF2-40B4-BE49-F238E27FC236}">
                <a16:creationId xmlns:a16="http://schemas.microsoft.com/office/drawing/2014/main" id="{9A62E0D3-8CE3-FE40-979F-C8E419BB1906}"/>
              </a:ext>
            </a:extLst>
          </p:cNvPr>
          <p:cNvSpPr txBox="1"/>
          <p:nvPr/>
        </p:nvSpPr>
        <p:spPr>
          <a:xfrm>
            <a:off x="869577" y="2441064"/>
            <a:ext cx="2286000" cy="369332"/>
          </a:xfrm>
          <a:prstGeom prst="rect">
            <a:avLst/>
          </a:prstGeom>
          <a:noFill/>
        </p:spPr>
        <p:txBody>
          <a:bodyPr wrap="square" rtlCol="0">
            <a:spAutoFit/>
          </a:bodyPr>
          <a:lstStyle/>
          <a:p>
            <a:r>
              <a:rPr lang="en-US" dirty="0">
                <a:solidFill>
                  <a:srgbClr val="FFC000"/>
                </a:solidFill>
                <a:latin typeface="Courier New" panose="02070309020205020404" pitchFamily="49" charset="0"/>
                <a:cs typeface="Courier New" panose="02070309020205020404" pitchFamily="49" charset="0"/>
              </a:rPr>
              <a:t>print</a:t>
            </a:r>
            <a:r>
              <a:rPr lang="en-US" dirty="0">
                <a:solidFill>
                  <a:schemeClr val="bg1"/>
                </a:solidFill>
                <a:latin typeface="Courier New" panose="02070309020205020404" pitchFamily="49" charset="0"/>
                <a:cs typeface="Courier New" panose="02070309020205020404" pitchFamily="49" charset="0"/>
              </a:rPr>
              <a:t>(</a:t>
            </a:r>
            <a:r>
              <a:rPr lang="en-US" dirty="0">
                <a:solidFill>
                  <a:srgbClr val="92D050"/>
                </a:solidFill>
                <a:latin typeface="Courier New" panose="02070309020205020404" pitchFamily="49" charset="0"/>
                <a:cs typeface="Courier New" panose="02070309020205020404" pitchFamily="49" charset="0"/>
              </a:rPr>
              <a:t>“first”</a:t>
            </a:r>
            <a:r>
              <a:rPr lang="en-US" dirty="0">
                <a:solidFill>
                  <a:schemeClr val="bg1"/>
                </a:solidFill>
                <a:latin typeface="Courier New" panose="02070309020205020404" pitchFamily="49" charset="0"/>
                <a:cs typeface="Courier New" panose="02070309020205020404" pitchFamily="49" charset="0"/>
              </a:rPr>
              <a:t>)</a:t>
            </a:r>
            <a:endParaRPr lang="en-US" dirty="0">
              <a:solidFill>
                <a:srgbClr val="92D050"/>
              </a:solidFill>
              <a:latin typeface="Courier New" panose="02070309020205020404" pitchFamily="49" charset="0"/>
              <a:cs typeface="Courier New" panose="02070309020205020404" pitchFamily="49" charset="0"/>
            </a:endParaRPr>
          </a:p>
        </p:txBody>
      </p:sp>
      <p:sp>
        <p:nvSpPr>
          <p:cNvPr id="27" name="TextBox 26">
            <a:extLst>
              <a:ext uri="{FF2B5EF4-FFF2-40B4-BE49-F238E27FC236}">
                <a16:creationId xmlns:a16="http://schemas.microsoft.com/office/drawing/2014/main" id="{CB666263-3A5B-5041-AE05-52C5DDEE0626}"/>
              </a:ext>
            </a:extLst>
          </p:cNvPr>
          <p:cNvSpPr txBox="1"/>
          <p:nvPr/>
        </p:nvSpPr>
        <p:spPr>
          <a:xfrm>
            <a:off x="1398750" y="1889666"/>
            <a:ext cx="955711" cy="369332"/>
          </a:xfrm>
          <a:prstGeom prst="rect">
            <a:avLst/>
          </a:prstGeom>
          <a:noFill/>
        </p:spPr>
        <p:txBody>
          <a:bodyPr wrap="none" rtlCol="0">
            <a:spAutoFit/>
          </a:bodyPr>
          <a:lstStyle/>
          <a:p>
            <a:r>
              <a:rPr lang="en-US" dirty="0" err="1">
                <a:solidFill>
                  <a:schemeClr val="bg1"/>
                </a:solidFill>
                <a:latin typeface="Montserrat" pitchFamily="2" charset="77"/>
              </a:rPr>
              <a:t>first.py</a:t>
            </a:r>
            <a:endParaRPr lang="en-US" dirty="0">
              <a:solidFill>
                <a:schemeClr val="bg1"/>
              </a:solidFill>
              <a:latin typeface="Montserrat" pitchFamily="2" charset="77"/>
            </a:endParaRPr>
          </a:p>
        </p:txBody>
      </p:sp>
      <p:sp>
        <p:nvSpPr>
          <p:cNvPr id="28" name="TextBox 27">
            <a:extLst>
              <a:ext uri="{FF2B5EF4-FFF2-40B4-BE49-F238E27FC236}">
                <a16:creationId xmlns:a16="http://schemas.microsoft.com/office/drawing/2014/main" id="{7A2B8650-A12E-944E-A475-BBE9911C5903}"/>
              </a:ext>
            </a:extLst>
          </p:cNvPr>
          <p:cNvSpPr txBox="1"/>
          <p:nvPr/>
        </p:nvSpPr>
        <p:spPr>
          <a:xfrm>
            <a:off x="869575" y="3429000"/>
            <a:ext cx="2286000" cy="369332"/>
          </a:xfrm>
          <a:prstGeom prst="rect">
            <a:avLst/>
          </a:prstGeom>
          <a:noFill/>
        </p:spPr>
        <p:txBody>
          <a:bodyPr wrap="square" rtlCol="0">
            <a:spAutoFit/>
          </a:bodyPr>
          <a:lstStyle/>
          <a:p>
            <a:r>
              <a:rPr lang="en-US" dirty="0">
                <a:solidFill>
                  <a:srgbClr val="FFC000"/>
                </a:solidFill>
                <a:latin typeface="Courier New" panose="02070309020205020404" pitchFamily="49" charset="0"/>
                <a:cs typeface="Courier New" panose="02070309020205020404" pitchFamily="49" charset="0"/>
              </a:rPr>
              <a:t>print</a:t>
            </a:r>
            <a:r>
              <a:rPr lang="en-US" dirty="0">
                <a:solidFill>
                  <a:schemeClr val="bg1"/>
                </a:solidFill>
                <a:latin typeface="Courier New" panose="02070309020205020404" pitchFamily="49" charset="0"/>
                <a:cs typeface="Courier New" panose="02070309020205020404" pitchFamily="49" charset="0"/>
              </a:rPr>
              <a:t>(</a:t>
            </a:r>
            <a:r>
              <a:rPr lang="en-US" dirty="0">
                <a:solidFill>
                  <a:srgbClr val="92D050"/>
                </a:solidFill>
                <a:latin typeface="Courier New" panose="02070309020205020404" pitchFamily="49" charset="0"/>
                <a:cs typeface="Courier New" panose="02070309020205020404" pitchFamily="49" charset="0"/>
              </a:rPr>
              <a:t>“second”</a:t>
            </a:r>
            <a:r>
              <a:rPr lang="en-US" dirty="0">
                <a:solidFill>
                  <a:schemeClr val="bg1"/>
                </a:solidFill>
                <a:latin typeface="Courier New" panose="02070309020205020404" pitchFamily="49" charset="0"/>
                <a:cs typeface="Courier New" panose="02070309020205020404" pitchFamily="49" charset="0"/>
              </a:rPr>
              <a:t>)</a:t>
            </a:r>
            <a:endParaRPr lang="en-US" dirty="0">
              <a:solidFill>
                <a:srgbClr val="92D050"/>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DBB22ADB-BCCE-524C-87AB-FB8393BBDA78}"/>
              </a:ext>
            </a:extLst>
          </p:cNvPr>
          <p:cNvSpPr txBox="1"/>
          <p:nvPr/>
        </p:nvSpPr>
        <p:spPr>
          <a:xfrm>
            <a:off x="869577" y="4407040"/>
            <a:ext cx="2286000" cy="369332"/>
          </a:xfrm>
          <a:prstGeom prst="rect">
            <a:avLst/>
          </a:prstGeom>
          <a:noFill/>
        </p:spPr>
        <p:txBody>
          <a:bodyPr wrap="square" rtlCol="0">
            <a:spAutoFit/>
          </a:bodyPr>
          <a:lstStyle/>
          <a:p>
            <a:r>
              <a:rPr lang="en-US" dirty="0">
                <a:solidFill>
                  <a:srgbClr val="FFC000"/>
                </a:solidFill>
                <a:latin typeface="Courier New" panose="02070309020205020404" pitchFamily="49" charset="0"/>
                <a:cs typeface="Courier New" panose="02070309020205020404" pitchFamily="49" charset="0"/>
              </a:rPr>
              <a:t>print</a:t>
            </a:r>
            <a:r>
              <a:rPr lang="en-US" dirty="0">
                <a:solidFill>
                  <a:schemeClr val="bg1"/>
                </a:solidFill>
                <a:latin typeface="Courier New" panose="02070309020205020404" pitchFamily="49" charset="0"/>
                <a:cs typeface="Courier New" panose="02070309020205020404" pitchFamily="49" charset="0"/>
              </a:rPr>
              <a:t>(</a:t>
            </a:r>
            <a:r>
              <a:rPr lang="en-US" dirty="0">
                <a:solidFill>
                  <a:srgbClr val="92D050"/>
                </a:solidFill>
                <a:latin typeface="Courier New" panose="02070309020205020404" pitchFamily="49" charset="0"/>
                <a:cs typeface="Courier New" panose="02070309020205020404" pitchFamily="49" charset="0"/>
              </a:rPr>
              <a:t>“third”</a:t>
            </a:r>
            <a:r>
              <a:rPr lang="en-US" dirty="0">
                <a:solidFill>
                  <a:schemeClr val="bg1"/>
                </a:solidFill>
                <a:latin typeface="Courier New" panose="02070309020205020404" pitchFamily="49" charset="0"/>
                <a:cs typeface="Courier New" panose="02070309020205020404" pitchFamily="49" charset="0"/>
              </a:rPr>
              <a:t>)</a:t>
            </a:r>
            <a:endParaRPr lang="en-US" dirty="0">
              <a:solidFill>
                <a:srgbClr val="92D050"/>
              </a:solidFill>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32046F93-3D2C-AF4B-88B0-9BC5B84CC993}"/>
              </a:ext>
            </a:extLst>
          </p:cNvPr>
          <p:cNvSpPr txBox="1"/>
          <p:nvPr/>
        </p:nvSpPr>
        <p:spPr>
          <a:xfrm>
            <a:off x="1199178" y="2948459"/>
            <a:ext cx="1354858" cy="369332"/>
          </a:xfrm>
          <a:prstGeom prst="rect">
            <a:avLst/>
          </a:prstGeom>
          <a:noFill/>
        </p:spPr>
        <p:txBody>
          <a:bodyPr wrap="none" rtlCol="0">
            <a:spAutoFit/>
          </a:bodyPr>
          <a:lstStyle/>
          <a:p>
            <a:r>
              <a:rPr lang="en-US" dirty="0" err="1">
                <a:solidFill>
                  <a:schemeClr val="bg1"/>
                </a:solidFill>
                <a:latin typeface="Montserrat" pitchFamily="2" charset="77"/>
              </a:rPr>
              <a:t>second.py</a:t>
            </a:r>
            <a:endParaRPr lang="en-US" dirty="0">
              <a:solidFill>
                <a:schemeClr val="bg1"/>
              </a:solidFill>
              <a:latin typeface="Montserrat" pitchFamily="2" charset="77"/>
            </a:endParaRPr>
          </a:p>
        </p:txBody>
      </p:sp>
      <p:sp>
        <p:nvSpPr>
          <p:cNvPr id="31" name="TextBox 30">
            <a:extLst>
              <a:ext uri="{FF2B5EF4-FFF2-40B4-BE49-F238E27FC236}">
                <a16:creationId xmlns:a16="http://schemas.microsoft.com/office/drawing/2014/main" id="{F790B92C-5D57-9045-8420-DF5FA7C2399E}"/>
              </a:ext>
            </a:extLst>
          </p:cNvPr>
          <p:cNvSpPr txBox="1"/>
          <p:nvPr/>
        </p:nvSpPr>
        <p:spPr>
          <a:xfrm>
            <a:off x="1337837" y="3940918"/>
            <a:ext cx="1077539" cy="369332"/>
          </a:xfrm>
          <a:prstGeom prst="rect">
            <a:avLst/>
          </a:prstGeom>
          <a:noFill/>
        </p:spPr>
        <p:txBody>
          <a:bodyPr wrap="none" rtlCol="0">
            <a:spAutoFit/>
          </a:bodyPr>
          <a:lstStyle/>
          <a:p>
            <a:r>
              <a:rPr lang="en-US" dirty="0" err="1">
                <a:solidFill>
                  <a:schemeClr val="bg1"/>
                </a:solidFill>
                <a:latin typeface="Montserrat" pitchFamily="2" charset="77"/>
              </a:rPr>
              <a:t>third.py</a:t>
            </a:r>
            <a:endParaRPr lang="en-US" dirty="0">
              <a:solidFill>
                <a:schemeClr val="bg1"/>
              </a:solidFill>
              <a:latin typeface="Montserrat" pitchFamily="2" charset="77"/>
            </a:endParaRPr>
          </a:p>
        </p:txBody>
      </p:sp>
      <p:cxnSp>
        <p:nvCxnSpPr>
          <p:cNvPr id="32" name="Curved Connector 31">
            <a:extLst>
              <a:ext uri="{FF2B5EF4-FFF2-40B4-BE49-F238E27FC236}">
                <a16:creationId xmlns:a16="http://schemas.microsoft.com/office/drawing/2014/main" id="{DBB32B6D-466D-FE48-A443-72BE2E1C633B}"/>
              </a:ext>
            </a:extLst>
          </p:cNvPr>
          <p:cNvCxnSpPr>
            <a:cxnSpLocks/>
          </p:cNvCxnSpPr>
          <p:nvPr/>
        </p:nvCxnSpPr>
        <p:spPr>
          <a:xfrm flipH="1">
            <a:off x="3155575" y="2625730"/>
            <a:ext cx="2" cy="987936"/>
          </a:xfrm>
          <a:prstGeom prst="curvedConnector3">
            <a:avLst>
              <a:gd name="adj1" fmla="val -1143000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1C72A075-0C88-9341-9570-7284D024236C}"/>
              </a:ext>
            </a:extLst>
          </p:cNvPr>
          <p:cNvCxnSpPr>
            <a:cxnSpLocks/>
          </p:cNvCxnSpPr>
          <p:nvPr/>
        </p:nvCxnSpPr>
        <p:spPr>
          <a:xfrm flipH="1">
            <a:off x="3155574" y="3695722"/>
            <a:ext cx="2" cy="987936"/>
          </a:xfrm>
          <a:prstGeom prst="curvedConnector3">
            <a:avLst>
              <a:gd name="adj1" fmla="val -1143000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93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xit" presetSubtype="10" fill="hold" nodeType="clickEffect">
                                  <p:stCondLst>
                                    <p:cond delay="0"/>
                                  </p:stCondLst>
                                  <p:childTnLst>
                                    <p:animEffect transition="out" filter="checkerboard(across)">
                                      <p:cBhvr>
                                        <p:cTn id="10" dur="500"/>
                                        <p:tgtEl>
                                          <p:spTgt spid="23"/>
                                        </p:tgtEl>
                                      </p:cBhvr>
                                    </p:animEffect>
                                    <p:set>
                                      <p:cBhvr>
                                        <p:cTn id="11" dur="1" fill="hold">
                                          <p:stCondLst>
                                            <p:cond delay="499"/>
                                          </p:stCondLst>
                                        </p:cTn>
                                        <p:tgtEl>
                                          <p:spTgt spid="2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5" presetClass="exit" presetSubtype="10" fill="hold" nodeType="clickEffect">
                                  <p:stCondLst>
                                    <p:cond delay="0"/>
                                  </p:stCondLst>
                                  <p:childTnLst>
                                    <p:animEffect transition="out" filter="checkerboard(across)">
                                      <p:cBhvr>
                                        <p:cTn id="19" dur="500"/>
                                        <p:tgtEl>
                                          <p:spTgt spid="24"/>
                                        </p:tgtEl>
                                      </p:cBhvr>
                                    </p:animEffect>
                                    <p:set>
                                      <p:cBhvr>
                                        <p:cTn id="20" dur="1" fill="hold">
                                          <p:stCondLst>
                                            <p:cond delay="499"/>
                                          </p:stCondLst>
                                        </p:cTn>
                                        <p:tgtEl>
                                          <p:spTgt spid="2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 presetClass="exit" presetSubtype="10" fill="hold" nodeType="clickEffect">
                                  <p:stCondLst>
                                    <p:cond delay="0"/>
                                  </p:stCondLst>
                                  <p:childTnLst>
                                    <p:animEffect transition="out" filter="checkerboard(across)">
                                      <p:cBhvr>
                                        <p:cTn id="28" dur="500"/>
                                        <p:tgtEl>
                                          <p:spTgt spid="25"/>
                                        </p:tgtEl>
                                      </p:cBhvr>
                                    </p:animEffect>
                                    <p:set>
                                      <p:cBhvr>
                                        <p:cTn id="29"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050C2AF-9402-944C-AC46-CDD21AC3D805}"/>
              </a:ext>
            </a:extLst>
          </p:cNvPr>
          <p:cNvSpPr txBox="1">
            <a:spLocks/>
          </p:cNvSpPr>
          <p:nvPr/>
        </p:nvSpPr>
        <p:spPr>
          <a:xfrm>
            <a:off x="683405" y="499283"/>
            <a:ext cx="7978681" cy="73012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4400" dirty="0">
              <a:solidFill>
                <a:schemeClr val="bg1"/>
              </a:solidFill>
              <a:latin typeface="Montserrat" pitchFamily="2" charset="77"/>
            </a:endParaRPr>
          </a:p>
        </p:txBody>
      </p:sp>
      <p:sp>
        <p:nvSpPr>
          <p:cNvPr id="3" name="Title 1">
            <a:extLst>
              <a:ext uri="{FF2B5EF4-FFF2-40B4-BE49-F238E27FC236}">
                <a16:creationId xmlns:a16="http://schemas.microsoft.com/office/drawing/2014/main" id="{AE71ED83-9018-5445-AB23-4C95D05070D1}"/>
              </a:ext>
            </a:extLst>
          </p:cNvPr>
          <p:cNvSpPr>
            <a:spLocks noGrp="1"/>
          </p:cNvSpPr>
          <p:nvPr>
            <p:ph type="ctrTitle"/>
          </p:nvPr>
        </p:nvSpPr>
        <p:spPr>
          <a:xfrm>
            <a:off x="400423" y="134220"/>
            <a:ext cx="10041036" cy="730126"/>
          </a:xfrm>
        </p:spPr>
        <p:txBody>
          <a:bodyPr>
            <a:normAutofit/>
          </a:bodyPr>
          <a:lstStyle/>
          <a:p>
            <a:pPr algn="l"/>
            <a:r>
              <a:rPr lang="en-US" sz="4400" dirty="0">
                <a:solidFill>
                  <a:schemeClr val="bg1"/>
                </a:solidFill>
                <a:latin typeface="Montserrat" pitchFamily="2" charset="77"/>
              </a:rPr>
              <a:t>Benefits of </a:t>
            </a:r>
            <a:r>
              <a:rPr lang="en-US" sz="4400" dirty="0" err="1">
                <a:solidFill>
                  <a:schemeClr val="bg1"/>
                </a:solidFill>
                <a:latin typeface="Montserrat" pitchFamily="2" charset="77"/>
              </a:rPr>
              <a:t>KubernetesExecutor</a:t>
            </a:r>
            <a:endParaRPr lang="en-US" sz="4400" dirty="0">
              <a:solidFill>
                <a:schemeClr val="bg1"/>
              </a:solidFill>
              <a:latin typeface="Montserrat" pitchFamily="2" charset="77"/>
            </a:endParaRPr>
          </a:p>
        </p:txBody>
      </p:sp>
      <p:sp>
        <p:nvSpPr>
          <p:cNvPr id="2" name="TextBox 1">
            <a:extLst>
              <a:ext uri="{FF2B5EF4-FFF2-40B4-BE49-F238E27FC236}">
                <a16:creationId xmlns:a16="http://schemas.microsoft.com/office/drawing/2014/main" id="{0A91FFD8-83F0-BA4A-8D59-D6284FB27716}"/>
              </a:ext>
            </a:extLst>
          </p:cNvPr>
          <p:cNvSpPr txBox="1"/>
          <p:nvPr/>
        </p:nvSpPr>
        <p:spPr>
          <a:xfrm>
            <a:off x="400423" y="1010567"/>
            <a:ext cx="11680740" cy="6309420"/>
          </a:xfrm>
          <a:prstGeom prst="rect">
            <a:avLst/>
          </a:prstGeom>
          <a:noFill/>
        </p:spPr>
        <p:txBody>
          <a:bodyPr wrap="square" rtlCol="0">
            <a:spAutoFit/>
          </a:bodyPr>
          <a:lstStyle/>
          <a:p>
            <a:r>
              <a:rPr lang="en-US" sz="2000" b="1" dirty="0">
                <a:solidFill>
                  <a:schemeClr val="bg1"/>
                </a:solidFill>
                <a:latin typeface="Montserrat" pitchFamily="2" charset="77"/>
              </a:rPr>
              <a:t>Scale </a:t>
            </a:r>
          </a:p>
          <a:p>
            <a:endParaRPr lang="en-US" dirty="0">
              <a:solidFill>
                <a:schemeClr val="bg1"/>
              </a:solidFill>
              <a:latin typeface="Montserrat" pitchFamily="2" charset="77"/>
            </a:endParaRPr>
          </a:p>
          <a:p>
            <a:r>
              <a:rPr lang="en-US" sz="1600" dirty="0">
                <a:solidFill>
                  <a:schemeClr val="bg1"/>
                </a:solidFill>
                <a:latin typeface="Montserrat" pitchFamily="2" charset="77"/>
              </a:rPr>
              <a:t>Kubernetes gives you the ability to infinitely scale your orchestration engine.</a:t>
            </a:r>
            <a:r>
              <a:rPr lang="en-US" sz="1600" dirty="0"/>
              <a:t>  </a:t>
            </a:r>
            <a:r>
              <a:rPr lang="en-US" sz="1600" dirty="0">
                <a:solidFill>
                  <a:schemeClr val="bg1"/>
                </a:solidFill>
                <a:latin typeface="Montserrat" pitchFamily="2" charset="77"/>
              </a:rPr>
              <a:t>As long as you have enough CPU and memory available, Airflow can keep scheduling more tasks.</a:t>
            </a:r>
            <a:r>
              <a:rPr lang="en-US" sz="1600" dirty="0"/>
              <a:t> </a:t>
            </a:r>
            <a:r>
              <a:rPr lang="en-US" sz="1600" dirty="0">
                <a:solidFill>
                  <a:schemeClr val="bg1"/>
                </a:solidFill>
                <a:latin typeface="Montserrat" pitchFamily="2" charset="77"/>
              </a:rPr>
              <a:t>In times of high traffic, you can scale up and in times of low traffic, you can scale to near-zero</a:t>
            </a:r>
          </a:p>
          <a:p>
            <a:endParaRPr lang="en-US" dirty="0">
              <a:solidFill>
                <a:schemeClr val="bg1"/>
              </a:solidFill>
              <a:latin typeface="Montserrat" pitchFamily="2" charset="77"/>
            </a:endParaRPr>
          </a:p>
          <a:p>
            <a:r>
              <a:rPr lang="en-US" sz="2000" b="1" dirty="0">
                <a:solidFill>
                  <a:schemeClr val="bg1"/>
                </a:solidFill>
                <a:latin typeface="Montserrat" pitchFamily="2" charset="77"/>
              </a:rPr>
              <a:t>Reduced Complexity</a:t>
            </a:r>
          </a:p>
          <a:p>
            <a:endParaRPr lang="en-US" dirty="0">
              <a:solidFill>
                <a:schemeClr val="bg1"/>
              </a:solidFill>
              <a:latin typeface="Montserrat" pitchFamily="2" charset="77"/>
            </a:endParaRPr>
          </a:p>
          <a:p>
            <a:r>
              <a:rPr lang="en-US" sz="1600" dirty="0">
                <a:solidFill>
                  <a:schemeClr val="bg1"/>
                </a:solidFill>
                <a:latin typeface="Montserrat" pitchFamily="2" charset="77"/>
              </a:rPr>
              <a:t>Getting </a:t>
            </a:r>
            <a:r>
              <a:rPr lang="en-US" sz="1600" dirty="0" err="1">
                <a:solidFill>
                  <a:schemeClr val="bg1"/>
                </a:solidFill>
                <a:latin typeface="Montserrat" pitchFamily="2" charset="77"/>
              </a:rPr>
              <a:t>CeleryExecutor</a:t>
            </a:r>
            <a:r>
              <a:rPr lang="en-US" sz="1600" dirty="0">
                <a:solidFill>
                  <a:schemeClr val="bg1"/>
                </a:solidFill>
                <a:latin typeface="Montserrat" pitchFamily="2" charset="77"/>
              </a:rPr>
              <a:t> to work takes a good deal of knowledge. Celery is </a:t>
            </a:r>
            <a:r>
              <a:rPr lang="en-US" sz="1600" b="1" dirty="0">
                <a:solidFill>
                  <a:schemeClr val="bg1"/>
                </a:solidFill>
                <a:latin typeface="Montserrat" pitchFamily="2" charset="77"/>
              </a:rPr>
              <a:t>another </a:t>
            </a:r>
            <a:r>
              <a:rPr lang="en-US" sz="1600" dirty="0">
                <a:solidFill>
                  <a:schemeClr val="bg1"/>
                </a:solidFill>
                <a:latin typeface="Montserrat" pitchFamily="2" charset="77"/>
              </a:rPr>
              <a:t>component in your system. You need a broker such as RabbitMQ or Redis as a back-end, and you probably want Flower, a web interface, to monitor Celery.</a:t>
            </a:r>
          </a:p>
          <a:p>
            <a:endParaRPr lang="en-US" dirty="0">
              <a:solidFill>
                <a:schemeClr val="bg1"/>
              </a:solidFill>
              <a:latin typeface="Montserrat" pitchFamily="2" charset="77"/>
            </a:endParaRPr>
          </a:p>
          <a:p>
            <a:r>
              <a:rPr lang="en-US" sz="2000" b="1" dirty="0">
                <a:solidFill>
                  <a:schemeClr val="bg1"/>
                </a:solidFill>
                <a:latin typeface="Montserrat" pitchFamily="2" charset="77"/>
              </a:rPr>
              <a:t>No Persistent Workers</a:t>
            </a:r>
          </a:p>
          <a:p>
            <a:endParaRPr lang="en-US" dirty="0">
              <a:solidFill>
                <a:schemeClr val="bg1"/>
              </a:solidFill>
              <a:latin typeface="Montserrat" pitchFamily="2" charset="77"/>
            </a:endParaRPr>
          </a:p>
          <a:p>
            <a:r>
              <a:rPr lang="en-US" sz="1600" dirty="0">
                <a:solidFill>
                  <a:schemeClr val="bg1"/>
                </a:solidFill>
                <a:latin typeface="Montserrat" pitchFamily="2" charset="77"/>
              </a:rPr>
              <a:t>For Celery to work there must be nodes ready to do work at any moment. When work isn’t available, those nodes just sit idle costing you money. </a:t>
            </a:r>
          </a:p>
          <a:p>
            <a:endParaRPr lang="en-US" dirty="0">
              <a:solidFill>
                <a:schemeClr val="bg1"/>
              </a:solidFill>
              <a:latin typeface="Montserrat" pitchFamily="2" charset="77"/>
            </a:endParaRPr>
          </a:p>
          <a:p>
            <a:r>
              <a:rPr lang="en-US" sz="2000" b="1" dirty="0">
                <a:solidFill>
                  <a:schemeClr val="bg1"/>
                </a:solidFill>
                <a:latin typeface="Montserrat" pitchFamily="2" charset="77"/>
              </a:rPr>
              <a:t>Fine tuned control </a:t>
            </a:r>
          </a:p>
          <a:p>
            <a:endParaRPr lang="en-US" dirty="0">
              <a:solidFill>
                <a:schemeClr val="bg1"/>
              </a:solidFill>
              <a:latin typeface="Montserrat" pitchFamily="2" charset="77"/>
            </a:endParaRPr>
          </a:p>
          <a:p>
            <a:r>
              <a:rPr lang="en-US" sz="1600" dirty="0">
                <a:solidFill>
                  <a:schemeClr val="bg1"/>
                </a:solidFill>
                <a:latin typeface="Montserrat" pitchFamily="2" charset="77"/>
              </a:rPr>
              <a:t>For </a:t>
            </a:r>
            <a:r>
              <a:rPr lang="en-US" sz="1600" i="1" dirty="0">
                <a:solidFill>
                  <a:schemeClr val="bg1"/>
                </a:solidFill>
                <a:latin typeface="Montserrat" pitchFamily="2" charset="77"/>
              </a:rPr>
              <a:t>each individual </a:t>
            </a:r>
            <a:r>
              <a:rPr lang="en-US" sz="1600" dirty="0">
                <a:solidFill>
                  <a:schemeClr val="bg1"/>
                </a:solidFill>
                <a:latin typeface="Montserrat" pitchFamily="2" charset="77"/>
              </a:rPr>
              <a:t>task you can control the following: memory allocation, </a:t>
            </a:r>
            <a:r>
              <a:rPr lang="en-US" sz="1600" dirty="0" err="1">
                <a:solidFill>
                  <a:schemeClr val="bg1"/>
                </a:solidFill>
                <a:latin typeface="Montserrat" pitchFamily="2" charset="77"/>
              </a:rPr>
              <a:t>cpu</a:t>
            </a:r>
            <a:r>
              <a:rPr lang="en-US" sz="1600" dirty="0">
                <a:solidFill>
                  <a:schemeClr val="bg1"/>
                </a:solidFill>
                <a:latin typeface="Montserrat" pitchFamily="2" charset="77"/>
              </a:rPr>
              <a:t> cores, and service accounts.</a:t>
            </a:r>
          </a:p>
          <a:p>
            <a:endParaRPr lang="en-US" dirty="0"/>
          </a:p>
          <a:p>
            <a:endParaRPr lang="en-US" dirty="0"/>
          </a:p>
          <a:p>
            <a:endParaRPr lang="en-US" dirty="0"/>
          </a:p>
        </p:txBody>
      </p:sp>
    </p:spTree>
    <p:extLst>
      <p:ext uri="{BB962C8B-B14F-4D97-AF65-F5344CB8AC3E}">
        <p14:creationId xmlns:p14="http://schemas.microsoft.com/office/powerpoint/2010/main" val="4005372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04A20DC-662D-8644-A9D5-396596852A02}"/>
              </a:ext>
            </a:extLst>
          </p:cNvPr>
          <p:cNvSpPr/>
          <p:nvPr/>
        </p:nvSpPr>
        <p:spPr>
          <a:xfrm>
            <a:off x="4295775" y="1781297"/>
            <a:ext cx="7609172" cy="336186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0F86A7-A61A-5E4E-8325-97D79C944C85}"/>
              </a:ext>
            </a:extLst>
          </p:cNvPr>
          <p:cNvSpPr>
            <a:spLocks noGrp="1"/>
          </p:cNvSpPr>
          <p:nvPr>
            <p:ph type="ctrTitle"/>
          </p:nvPr>
        </p:nvSpPr>
        <p:spPr>
          <a:xfrm>
            <a:off x="400423" y="363568"/>
            <a:ext cx="6497088" cy="730126"/>
          </a:xfrm>
        </p:spPr>
        <p:txBody>
          <a:bodyPr>
            <a:normAutofit fontScale="90000"/>
          </a:bodyPr>
          <a:lstStyle/>
          <a:p>
            <a:pPr algn="l"/>
            <a:r>
              <a:rPr lang="en-US" sz="4400" dirty="0" err="1">
                <a:solidFill>
                  <a:schemeClr val="bg1"/>
                </a:solidFill>
                <a:latin typeface="Montserrat" pitchFamily="2" charset="77"/>
              </a:rPr>
              <a:t>KubernetesPodOperator</a:t>
            </a:r>
            <a:endParaRPr lang="en-US" sz="4400" dirty="0">
              <a:solidFill>
                <a:schemeClr val="bg1"/>
              </a:solidFill>
              <a:latin typeface="Montserrat" pitchFamily="2" charset="77"/>
            </a:endParaRPr>
          </a:p>
        </p:txBody>
      </p:sp>
      <p:pic>
        <p:nvPicPr>
          <p:cNvPr id="3" name="Graphic 2">
            <a:extLst>
              <a:ext uri="{FF2B5EF4-FFF2-40B4-BE49-F238E27FC236}">
                <a16:creationId xmlns:a16="http://schemas.microsoft.com/office/drawing/2014/main" id="{AA039E9D-7AF1-7744-BB65-309FDAE655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2297" y="1956384"/>
            <a:ext cx="1833282" cy="322257"/>
          </a:xfrm>
          <a:prstGeom prst="rect">
            <a:avLst/>
          </a:prstGeom>
        </p:spPr>
      </p:pic>
      <p:grpSp>
        <p:nvGrpSpPr>
          <p:cNvPr id="4" name="Group 3">
            <a:extLst>
              <a:ext uri="{FF2B5EF4-FFF2-40B4-BE49-F238E27FC236}">
                <a16:creationId xmlns:a16="http://schemas.microsoft.com/office/drawing/2014/main" id="{A5C9D18C-7CBE-644F-B89C-6B5FFF9A8C2D}"/>
              </a:ext>
            </a:extLst>
          </p:cNvPr>
          <p:cNvGrpSpPr/>
          <p:nvPr/>
        </p:nvGrpSpPr>
        <p:grpSpPr>
          <a:xfrm>
            <a:off x="4469431" y="2745050"/>
            <a:ext cx="2043953" cy="717177"/>
            <a:chOff x="4975377" y="2400555"/>
            <a:chExt cx="2043953" cy="717177"/>
          </a:xfrm>
        </p:grpSpPr>
        <p:sp>
          <p:nvSpPr>
            <p:cNvPr id="5" name="Rounded Rectangle 4">
              <a:extLst>
                <a:ext uri="{FF2B5EF4-FFF2-40B4-BE49-F238E27FC236}">
                  <a16:creationId xmlns:a16="http://schemas.microsoft.com/office/drawing/2014/main" id="{D3329CC4-83C7-8A46-B673-2EB791C9C332}"/>
                </a:ext>
              </a:extLst>
            </p:cNvPr>
            <p:cNvSpPr/>
            <p:nvPr/>
          </p:nvSpPr>
          <p:spPr>
            <a:xfrm>
              <a:off x="4975377" y="2400555"/>
              <a:ext cx="2043953" cy="717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Airflow UI</a:t>
              </a:r>
            </a:p>
          </p:txBody>
        </p:sp>
        <p:pic>
          <p:nvPicPr>
            <p:cNvPr id="6" name="Picture 5" descr="A close up of a logo&#10;&#10;Description automatically generated">
              <a:extLst>
                <a:ext uri="{FF2B5EF4-FFF2-40B4-BE49-F238E27FC236}">
                  <a16:creationId xmlns:a16="http://schemas.microsoft.com/office/drawing/2014/main" id="{74C41C67-C6EE-1546-8DCB-74067FD29BB8}"/>
                </a:ext>
              </a:extLst>
            </p:cNvPr>
            <p:cNvPicPr>
              <a:picLocks noChangeAspect="1"/>
            </p:cNvPicPr>
            <p:nvPr/>
          </p:nvPicPr>
          <p:blipFill>
            <a:blip r:embed="rId5"/>
            <a:stretch>
              <a:fillRect/>
            </a:stretch>
          </p:blipFill>
          <p:spPr>
            <a:xfrm>
              <a:off x="6748896" y="2400555"/>
              <a:ext cx="270434" cy="270434"/>
            </a:xfrm>
            <a:prstGeom prst="rect">
              <a:avLst/>
            </a:prstGeom>
          </p:spPr>
        </p:pic>
      </p:grpSp>
      <p:grpSp>
        <p:nvGrpSpPr>
          <p:cNvPr id="7" name="Group 6">
            <a:extLst>
              <a:ext uri="{FF2B5EF4-FFF2-40B4-BE49-F238E27FC236}">
                <a16:creationId xmlns:a16="http://schemas.microsoft.com/office/drawing/2014/main" id="{0F6A4F8A-2FC0-4147-94CF-F2EA02C64CC8}"/>
              </a:ext>
            </a:extLst>
          </p:cNvPr>
          <p:cNvGrpSpPr/>
          <p:nvPr/>
        </p:nvGrpSpPr>
        <p:grpSpPr>
          <a:xfrm>
            <a:off x="6744036" y="2745050"/>
            <a:ext cx="2427940" cy="717177"/>
            <a:chOff x="7156039" y="2400555"/>
            <a:chExt cx="2427940" cy="717177"/>
          </a:xfrm>
        </p:grpSpPr>
        <p:sp>
          <p:nvSpPr>
            <p:cNvPr id="8" name="Rounded Rectangle 7">
              <a:extLst>
                <a:ext uri="{FF2B5EF4-FFF2-40B4-BE49-F238E27FC236}">
                  <a16:creationId xmlns:a16="http://schemas.microsoft.com/office/drawing/2014/main" id="{B2D69715-E8BA-E348-91C3-F7A80C5E97D4}"/>
                </a:ext>
              </a:extLst>
            </p:cNvPr>
            <p:cNvSpPr/>
            <p:nvPr/>
          </p:nvSpPr>
          <p:spPr>
            <a:xfrm>
              <a:off x="7156039" y="2400555"/>
              <a:ext cx="2427940" cy="717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Airflow </a:t>
              </a:r>
              <a:r>
                <a:rPr lang="en-US" dirty="0">
                  <a:solidFill>
                    <a:schemeClr val="bg1"/>
                  </a:solidFill>
                </a:rPr>
                <a:t>Scheduler</a:t>
              </a:r>
              <a:endParaRPr lang="en-US" dirty="0"/>
            </a:p>
          </p:txBody>
        </p:sp>
        <p:pic>
          <p:nvPicPr>
            <p:cNvPr id="9" name="Picture 8" descr="A close up of a logo&#10;&#10;Description automatically generated">
              <a:extLst>
                <a:ext uri="{FF2B5EF4-FFF2-40B4-BE49-F238E27FC236}">
                  <a16:creationId xmlns:a16="http://schemas.microsoft.com/office/drawing/2014/main" id="{89C4448B-2443-1747-8110-80A4D2149179}"/>
                </a:ext>
              </a:extLst>
            </p:cNvPr>
            <p:cNvPicPr>
              <a:picLocks noChangeAspect="1"/>
            </p:cNvPicPr>
            <p:nvPr/>
          </p:nvPicPr>
          <p:blipFill>
            <a:blip r:embed="rId5"/>
            <a:stretch>
              <a:fillRect/>
            </a:stretch>
          </p:blipFill>
          <p:spPr>
            <a:xfrm>
              <a:off x="9233756" y="2400555"/>
              <a:ext cx="270434" cy="270434"/>
            </a:xfrm>
            <a:prstGeom prst="rect">
              <a:avLst/>
            </a:prstGeom>
          </p:spPr>
        </p:pic>
      </p:grpSp>
      <p:grpSp>
        <p:nvGrpSpPr>
          <p:cNvPr id="10" name="Group 9">
            <a:extLst>
              <a:ext uri="{FF2B5EF4-FFF2-40B4-BE49-F238E27FC236}">
                <a16:creationId xmlns:a16="http://schemas.microsoft.com/office/drawing/2014/main" id="{7CD4C474-BB6C-214F-801F-C7967902982F}"/>
              </a:ext>
            </a:extLst>
          </p:cNvPr>
          <p:cNvGrpSpPr/>
          <p:nvPr/>
        </p:nvGrpSpPr>
        <p:grpSpPr>
          <a:xfrm>
            <a:off x="9376998" y="2745050"/>
            <a:ext cx="2218018" cy="697755"/>
            <a:chOff x="7566500" y="2027516"/>
            <a:chExt cx="2218018" cy="697755"/>
          </a:xfrm>
        </p:grpSpPr>
        <p:sp>
          <p:nvSpPr>
            <p:cNvPr id="11" name="Rounded Rectangle 10">
              <a:extLst>
                <a:ext uri="{FF2B5EF4-FFF2-40B4-BE49-F238E27FC236}">
                  <a16:creationId xmlns:a16="http://schemas.microsoft.com/office/drawing/2014/main" id="{E6EFF8F8-6B90-6D43-A85D-B3C8CC2DDBB0}"/>
                </a:ext>
              </a:extLst>
            </p:cNvPr>
            <p:cNvSpPr/>
            <p:nvPr/>
          </p:nvSpPr>
          <p:spPr>
            <a:xfrm>
              <a:off x="7566500" y="2027516"/>
              <a:ext cx="2218018" cy="6977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Airflow </a:t>
              </a:r>
              <a:r>
                <a:rPr lang="en-US" dirty="0" err="1"/>
                <a:t>MetaDB</a:t>
              </a:r>
              <a:endParaRPr lang="en-US" dirty="0"/>
            </a:p>
          </p:txBody>
        </p:sp>
        <p:pic>
          <p:nvPicPr>
            <p:cNvPr id="12" name="Picture 11" descr="A close up of a logo&#10;&#10;Description automatically generated">
              <a:extLst>
                <a:ext uri="{FF2B5EF4-FFF2-40B4-BE49-F238E27FC236}">
                  <a16:creationId xmlns:a16="http://schemas.microsoft.com/office/drawing/2014/main" id="{818E8ADF-063F-4C4D-8670-C856B4ABE3AE}"/>
                </a:ext>
              </a:extLst>
            </p:cNvPr>
            <p:cNvPicPr>
              <a:picLocks noChangeAspect="1"/>
            </p:cNvPicPr>
            <p:nvPr/>
          </p:nvPicPr>
          <p:blipFill>
            <a:blip r:embed="rId5"/>
            <a:stretch>
              <a:fillRect/>
            </a:stretch>
          </p:blipFill>
          <p:spPr>
            <a:xfrm>
              <a:off x="9483828" y="2027516"/>
              <a:ext cx="270434" cy="270434"/>
            </a:xfrm>
            <a:prstGeom prst="rect">
              <a:avLst/>
            </a:prstGeom>
          </p:spPr>
        </p:pic>
      </p:grpSp>
      <p:grpSp>
        <p:nvGrpSpPr>
          <p:cNvPr id="13" name="Group 12">
            <a:extLst>
              <a:ext uri="{FF2B5EF4-FFF2-40B4-BE49-F238E27FC236}">
                <a16:creationId xmlns:a16="http://schemas.microsoft.com/office/drawing/2014/main" id="{45014637-761E-3B46-97B9-354525FFF7A8}"/>
              </a:ext>
            </a:extLst>
          </p:cNvPr>
          <p:cNvGrpSpPr/>
          <p:nvPr/>
        </p:nvGrpSpPr>
        <p:grpSpPr>
          <a:xfrm>
            <a:off x="4530496" y="3743391"/>
            <a:ext cx="2043953" cy="717177"/>
            <a:chOff x="4749571" y="3175524"/>
            <a:chExt cx="2043953" cy="717177"/>
          </a:xfrm>
        </p:grpSpPr>
        <p:sp>
          <p:nvSpPr>
            <p:cNvPr id="14" name="Rounded Rectangle 13">
              <a:extLst>
                <a:ext uri="{FF2B5EF4-FFF2-40B4-BE49-F238E27FC236}">
                  <a16:creationId xmlns:a16="http://schemas.microsoft.com/office/drawing/2014/main" id="{FBC5444A-BA6B-D74C-9ED3-5A89AF480E8C}"/>
                </a:ext>
              </a:extLst>
            </p:cNvPr>
            <p:cNvSpPr/>
            <p:nvPr/>
          </p:nvSpPr>
          <p:spPr>
            <a:xfrm>
              <a:off x="4749571" y="3175524"/>
              <a:ext cx="2043953" cy="717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first.py</a:t>
              </a:r>
              <a:endParaRPr lang="en-US" dirty="0"/>
            </a:p>
          </p:txBody>
        </p:sp>
        <p:pic>
          <p:nvPicPr>
            <p:cNvPr id="15" name="Picture 14" descr="A close up of a logo&#10;&#10;Description automatically generated">
              <a:extLst>
                <a:ext uri="{FF2B5EF4-FFF2-40B4-BE49-F238E27FC236}">
                  <a16:creationId xmlns:a16="http://schemas.microsoft.com/office/drawing/2014/main" id="{36F8394C-9547-6243-A4AE-C2057BCFBB50}"/>
                </a:ext>
              </a:extLst>
            </p:cNvPr>
            <p:cNvPicPr>
              <a:picLocks noChangeAspect="1"/>
            </p:cNvPicPr>
            <p:nvPr/>
          </p:nvPicPr>
          <p:blipFill>
            <a:blip r:embed="rId5"/>
            <a:stretch>
              <a:fillRect/>
            </a:stretch>
          </p:blipFill>
          <p:spPr>
            <a:xfrm>
              <a:off x="6523090" y="3175524"/>
              <a:ext cx="270434" cy="270434"/>
            </a:xfrm>
            <a:prstGeom prst="rect">
              <a:avLst/>
            </a:prstGeom>
          </p:spPr>
        </p:pic>
      </p:grpSp>
      <p:grpSp>
        <p:nvGrpSpPr>
          <p:cNvPr id="16" name="Group 15">
            <a:extLst>
              <a:ext uri="{FF2B5EF4-FFF2-40B4-BE49-F238E27FC236}">
                <a16:creationId xmlns:a16="http://schemas.microsoft.com/office/drawing/2014/main" id="{096CF3BB-649D-4643-9789-1733BF0FE424}"/>
              </a:ext>
            </a:extLst>
          </p:cNvPr>
          <p:cNvGrpSpPr/>
          <p:nvPr/>
        </p:nvGrpSpPr>
        <p:grpSpPr>
          <a:xfrm>
            <a:off x="6919187" y="3733127"/>
            <a:ext cx="2043953" cy="717299"/>
            <a:chOff x="6870401" y="3166001"/>
            <a:chExt cx="2043953" cy="717299"/>
          </a:xfrm>
        </p:grpSpPr>
        <p:sp>
          <p:nvSpPr>
            <p:cNvPr id="17" name="Rounded Rectangle 16">
              <a:extLst>
                <a:ext uri="{FF2B5EF4-FFF2-40B4-BE49-F238E27FC236}">
                  <a16:creationId xmlns:a16="http://schemas.microsoft.com/office/drawing/2014/main" id="{21FA0F13-BDC3-B64E-B939-89ACA76F3387}"/>
                </a:ext>
              </a:extLst>
            </p:cNvPr>
            <p:cNvSpPr/>
            <p:nvPr/>
          </p:nvSpPr>
          <p:spPr>
            <a:xfrm>
              <a:off x="6870401" y="3166123"/>
              <a:ext cx="2043953" cy="717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second.py</a:t>
              </a:r>
              <a:endParaRPr lang="en-US" dirty="0"/>
            </a:p>
          </p:txBody>
        </p:sp>
        <p:pic>
          <p:nvPicPr>
            <p:cNvPr id="18" name="Picture 17" descr="A close up of a logo&#10;&#10;Description automatically generated">
              <a:extLst>
                <a:ext uri="{FF2B5EF4-FFF2-40B4-BE49-F238E27FC236}">
                  <a16:creationId xmlns:a16="http://schemas.microsoft.com/office/drawing/2014/main" id="{24216E03-1243-E443-A313-584CFCBE33DE}"/>
                </a:ext>
              </a:extLst>
            </p:cNvPr>
            <p:cNvPicPr>
              <a:picLocks noChangeAspect="1"/>
            </p:cNvPicPr>
            <p:nvPr/>
          </p:nvPicPr>
          <p:blipFill>
            <a:blip r:embed="rId5"/>
            <a:stretch>
              <a:fillRect/>
            </a:stretch>
          </p:blipFill>
          <p:spPr>
            <a:xfrm>
              <a:off x="8631364" y="3166001"/>
              <a:ext cx="270434" cy="270434"/>
            </a:xfrm>
            <a:prstGeom prst="rect">
              <a:avLst/>
            </a:prstGeom>
          </p:spPr>
        </p:pic>
      </p:grpSp>
      <p:grpSp>
        <p:nvGrpSpPr>
          <p:cNvPr id="19" name="Group 18">
            <a:extLst>
              <a:ext uri="{FF2B5EF4-FFF2-40B4-BE49-F238E27FC236}">
                <a16:creationId xmlns:a16="http://schemas.microsoft.com/office/drawing/2014/main" id="{85A30867-DB1A-534D-AB7D-996EECF0D7FA}"/>
              </a:ext>
            </a:extLst>
          </p:cNvPr>
          <p:cNvGrpSpPr/>
          <p:nvPr/>
        </p:nvGrpSpPr>
        <p:grpSpPr>
          <a:xfrm>
            <a:off x="9376998" y="3743147"/>
            <a:ext cx="2043953" cy="717421"/>
            <a:chOff x="8857087" y="3175524"/>
            <a:chExt cx="2043953" cy="717421"/>
          </a:xfrm>
        </p:grpSpPr>
        <p:sp>
          <p:nvSpPr>
            <p:cNvPr id="20" name="Rounded Rectangle 19">
              <a:extLst>
                <a:ext uri="{FF2B5EF4-FFF2-40B4-BE49-F238E27FC236}">
                  <a16:creationId xmlns:a16="http://schemas.microsoft.com/office/drawing/2014/main" id="{D98C45C4-F132-4345-8D69-478963B7B4C8}"/>
                </a:ext>
              </a:extLst>
            </p:cNvPr>
            <p:cNvSpPr/>
            <p:nvPr/>
          </p:nvSpPr>
          <p:spPr>
            <a:xfrm>
              <a:off x="8857087" y="3175768"/>
              <a:ext cx="2043953" cy="717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third.py</a:t>
              </a:r>
              <a:endParaRPr lang="en-US" dirty="0"/>
            </a:p>
          </p:txBody>
        </p:sp>
        <p:pic>
          <p:nvPicPr>
            <p:cNvPr id="21" name="Picture 20" descr="A close up of a logo&#10;&#10;Description automatically generated">
              <a:extLst>
                <a:ext uri="{FF2B5EF4-FFF2-40B4-BE49-F238E27FC236}">
                  <a16:creationId xmlns:a16="http://schemas.microsoft.com/office/drawing/2014/main" id="{482D9341-5272-B34C-901A-42D758BDEE61}"/>
                </a:ext>
              </a:extLst>
            </p:cNvPr>
            <p:cNvPicPr>
              <a:picLocks noChangeAspect="1"/>
            </p:cNvPicPr>
            <p:nvPr/>
          </p:nvPicPr>
          <p:blipFill>
            <a:blip r:embed="rId5"/>
            <a:stretch>
              <a:fillRect/>
            </a:stretch>
          </p:blipFill>
          <p:spPr>
            <a:xfrm>
              <a:off x="10605494" y="3175524"/>
              <a:ext cx="270434" cy="270434"/>
            </a:xfrm>
            <a:prstGeom prst="rect">
              <a:avLst/>
            </a:prstGeom>
          </p:spPr>
        </p:pic>
      </p:grpSp>
      <p:sp>
        <p:nvSpPr>
          <p:cNvPr id="23" name="TextBox 22">
            <a:extLst>
              <a:ext uri="{FF2B5EF4-FFF2-40B4-BE49-F238E27FC236}">
                <a16:creationId xmlns:a16="http://schemas.microsoft.com/office/drawing/2014/main" id="{822B7B36-55FF-364D-860A-475C5CD601A3}"/>
              </a:ext>
            </a:extLst>
          </p:cNvPr>
          <p:cNvSpPr txBox="1"/>
          <p:nvPr/>
        </p:nvSpPr>
        <p:spPr>
          <a:xfrm>
            <a:off x="394178" y="1954759"/>
            <a:ext cx="3156346" cy="2862322"/>
          </a:xfrm>
          <a:prstGeom prst="rect">
            <a:avLst/>
          </a:prstGeom>
          <a:noFill/>
        </p:spPr>
        <p:txBody>
          <a:bodyPr wrap="square" rtlCol="0">
            <a:spAutoFit/>
          </a:bodyPr>
          <a:lstStyle/>
          <a:p>
            <a:r>
              <a:rPr lang="en-US" dirty="0">
                <a:solidFill>
                  <a:schemeClr val="bg1"/>
                </a:solidFill>
                <a:latin typeface="Montserrat" pitchFamily="2" charset="77"/>
              </a:rPr>
              <a:t>The </a:t>
            </a:r>
            <a:r>
              <a:rPr lang="en-US" dirty="0" err="1">
                <a:solidFill>
                  <a:schemeClr val="bg1"/>
                </a:solidFill>
                <a:latin typeface="Montserrat" pitchFamily="2" charset="77"/>
              </a:rPr>
              <a:t>KubernetesPodOperator</a:t>
            </a:r>
            <a:r>
              <a:rPr lang="en-US" dirty="0">
                <a:solidFill>
                  <a:schemeClr val="bg1"/>
                </a:solidFill>
                <a:latin typeface="Montserrat" pitchFamily="2" charset="77"/>
              </a:rPr>
              <a:t> asks one simple question: </a:t>
            </a:r>
          </a:p>
          <a:p>
            <a:endParaRPr lang="en-US" dirty="0">
              <a:solidFill>
                <a:schemeClr val="bg1"/>
              </a:solidFill>
              <a:latin typeface="Montserrat" pitchFamily="2" charset="77"/>
            </a:endParaRPr>
          </a:p>
          <a:p>
            <a:r>
              <a:rPr lang="en-US" dirty="0">
                <a:solidFill>
                  <a:schemeClr val="bg1"/>
                </a:solidFill>
                <a:latin typeface="Montserrat" pitchFamily="2" charset="77"/>
              </a:rPr>
              <a:t>What if we didn’t </a:t>
            </a:r>
            <a:r>
              <a:rPr lang="en-US" b="1" dirty="0">
                <a:solidFill>
                  <a:schemeClr val="bg1"/>
                </a:solidFill>
                <a:latin typeface="Montserrat" pitchFamily="2" charset="77"/>
              </a:rPr>
              <a:t>have</a:t>
            </a:r>
            <a:r>
              <a:rPr lang="en-US" dirty="0">
                <a:solidFill>
                  <a:schemeClr val="bg1"/>
                </a:solidFill>
                <a:latin typeface="Montserrat" pitchFamily="2" charset="77"/>
              </a:rPr>
              <a:t> to use the base python image?</a:t>
            </a:r>
          </a:p>
          <a:p>
            <a:endParaRPr lang="en-US" dirty="0">
              <a:solidFill>
                <a:schemeClr val="bg1"/>
              </a:solidFill>
              <a:latin typeface="Montserrat" pitchFamily="2" charset="77"/>
            </a:endParaRPr>
          </a:p>
          <a:p>
            <a:r>
              <a:rPr lang="en-US" dirty="0">
                <a:solidFill>
                  <a:schemeClr val="bg1"/>
                </a:solidFill>
                <a:latin typeface="Montserrat" pitchFamily="2" charset="77"/>
              </a:rPr>
              <a:t>What if instead we could use </a:t>
            </a:r>
            <a:r>
              <a:rPr lang="en-US" b="1" dirty="0">
                <a:solidFill>
                  <a:schemeClr val="bg1"/>
                </a:solidFill>
                <a:latin typeface="Montserrat" pitchFamily="2" charset="77"/>
              </a:rPr>
              <a:t>any</a:t>
            </a:r>
            <a:r>
              <a:rPr lang="en-US" dirty="0">
                <a:solidFill>
                  <a:schemeClr val="bg1"/>
                </a:solidFill>
                <a:latin typeface="Montserrat" pitchFamily="2" charset="77"/>
              </a:rPr>
              <a:t> image?</a:t>
            </a:r>
          </a:p>
        </p:txBody>
      </p:sp>
      <p:grpSp>
        <p:nvGrpSpPr>
          <p:cNvPr id="25" name="Group 24">
            <a:extLst>
              <a:ext uri="{FF2B5EF4-FFF2-40B4-BE49-F238E27FC236}">
                <a16:creationId xmlns:a16="http://schemas.microsoft.com/office/drawing/2014/main" id="{CC66B2CE-41C4-DD4A-A12E-7F27801095AC}"/>
              </a:ext>
            </a:extLst>
          </p:cNvPr>
          <p:cNvGrpSpPr/>
          <p:nvPr/>
        </p:nvGrpSpPr>
        <p:grpSpPr>
          <a:xfrm>
            <a:off x="4552172" y="3984251"/>
            <a:ext cx="2043953" cy="717177"/>
            <a:chOff x="4749571" y="3175524"/>
            <a:chExt cx="2043953" cy="717177"/>
          </a:xfrm>
        </p:grpSpPr>
        <p:sp>
          <p:nvSpPr>
            <p:cNvPr id="26" name="Rounded Rectangle 25">
              <a:extLst>
                <a:ext uri="{FF2B5EF4-FFF2-40B4-BE49-F238E27FC236}">
                  <a16:creationId xmlns:a16="http://schemas.microsoft.com/office/drawing/2014/main" id="{11840C4D-103A-7E4D-93BB-00207E8D2914}"/>
                </a:ext>
              </a:extLst>
            </p:cNvPr>
            <p:cNvSpPr/>
            <p:nvPr/>
          </p:nvSpPr>
          <p:spPr>
            <a:xfrm>
              <a:off x="4749571" y="3175524"/>
              <a:ext cx="2043953" cy="717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first.pl</a:t>
              </a:r>
              <a:endParaRPr lang="en-US" dirty="0"/>
            </a:p>
          </p:txBody>
        </p:sp>
        <p:pic>
          <p:nvPicPr>
            <p:cNvPr id="27" name="Picture 26" descr="A close up of a logo&#10;&#10;Description automatically generated">
              <a:extLst>
                <a:ext uri="{FF2B5EF4-FFF2-40B4-BE49-F238E27FC236}">
                  <a16:creationId xmlns:a16="http://schemas.microsoft.com/office/drawing/2014/main" id="{3AFAD895-9E30-D44F-9AA6-73800BBF8595}"/>
                </a:ext>
              </a:extLst>
            </p:cNvPr>
            <p:cNvPicPr>
              <a:picLocks noChangeAspect="1"/>
            </p:cNvPicPr>
            <p:nvPr/>
          </p:nvPicPr>
          <p:blipFill>
            <a:blip r:embed="rId5"/>
            <a:stretch>
              <a:fillRect/>
            </a:stretch>
          </p:blipFill>
          <p:spPr>
            <a:xfrm>
              <a:off x="6523090" y="3175524"/>
              <a:ext cx="270434" cy="270434"/>
            </a:xfrm>
            <a:prstGeom prst="rect">
              <a:avLst/>
            </a:prstGeom>
          </p:spPr>
        </p:pic>
      </p:grpSp>
      <p:grpSp>
        <p:nvGrpSpPr>
          <p:cNvPr id="28" name="Group 27">
            <a:extLst>
              <a:ext uri="{FF2B5EF4-FFF2-40B4-BE49-F238E27FC236}">
                <a16:creationId xmlns:a16="http://schemas.microsoft.com/office/drawing/2014/main" id="{511B482C-F4EC-F343-B81F-6AE5533F286D}"/>
              </a:ext>
            </a:extLst>
          </p:cNvPr>
          <p:cNvGrpSpPr/>
          <p:nvPr/>
        </p:nvGrpSpPr>
        <p:grpSpPr>
          <a:xfrm>
            <a:off x="6919186" y="4013581"/>
            <a:ext cx="2043953" cy="717177"/>
            <a:chOff x="6892076" y="2889002"/>
            <a:chExt cx="2043953" cy="717177"/>
          </a:xfrm>
        </p:grpSpPr>
        <p:sp>
          <p:nvSpPr>
            <p:cNvPr id="29" name="Rounded Rectangle 28">
              <a:extLst>
                <a:ext uri="{FF2B5EF4-FFF2-40B4-BE49-F238E27FC236}">
                  <a16:creationId xmlns:a16="http://schemas.microsoft.com/office/drawing/2014/main" id="{A5282CAF-29C3-AC49-8E9B-99764FAEA843}"/>
                </a:ext>
              </a:extLst>
            </p:cNvPr>
            <p:cNvSpPr/>
            <p:nvPr/>
          </p:nvSpPr>
          <p:spPr>
            <a:xfrm>
              <a:off x="6892076" y="2889002"/>
              <a:ext cx="2043953" cy="717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second.js</a:t>
              </a:r>
              <a:endParaRPr lang="en-US" dirty="0"/>
            </a:p>
          </p:txBody>
        </p:sp>
        <p:pic>
          <p:nvPicPr>
            <p:cNvPr id="30" name="Picture 29" descr="A close up of a logo&#10;&#10;Description automatically generated">
              <a:extLst>
                <a:ext uri="{FF2B5EF4-FFF2-40B4-BE49-F238E27FC236}">
                  <a16:creationId xmlns:a16="http://schemas.microsoft.com/office/drawing/2014/main" id="{86404A98-C2EC-834C-BA60-0DF79F0400BE}"/>
                </a:ext>
              </a:extLst>
            </p:cNvPr>
            <p:cNvPicPr>
              <a:picLocks noChangeAspect="1"/>
            </p:cNvPicPr>
            <p:nvPr/>
          </p:nvPicPr>
          <p:blipFill>
            <a:blip r:embed="rId5"/>
            <a:stretch>
              <a:fillRect/>
            </a:stretch>
          </p:blipFill>
          <p:spPr>
            <a:xfrm>
              <a:off x="8631364" y="3166001"/>
              <a:ext cx="270434" cy="270434"/>
            </a:xfrm>
            <a:prstGeom prst="rect">
              <a:avLst/>
            </a:prstGeom>
          </p:spPr>
        </p:pic>
      </p:grpSp>
      <p:grpSp>
        <p:nvGrpSpPr>
          <p:cNvPr id="31" name="Group 30">
            <a:extLst>
              <a:ext uri="{FF2B5EF4-FFF2-40B4-BE49-F238E27FC236}">
                <a16:creationId xmlns:a16="http://schemas.microsoft.com/office/drawing/2014/main" id="{8EB0014D-ACF7-C24F-B915-EAD7708DA459}"/>
              </a:ext>
            </a:extLst>
          </p:cNvPr>
          <p:cNvGrpSpPr/>
          <p:nvPr/>
        </p:nvGrpSpPr>
        <p:grpSpPr>
          <a:xfrm>
            <a:off x="9412066" y="4013581"/>
            <a:ext cx="2043953" cy="717299"/>
            <a:chOff x="6870401" y="3166001"/>
            <a:chExt cx="2043953" cy="717299"/>
          </a:xfrm>
        </p:grpSpPr>
        <p:sp>
          <p:nvSpPr>
            <p:cNvPr id="32" name="Rounded Rectangle 31">
              <a:extLst>
                <a:ext uri="{FF2B5EF4-FFF2-40B4-BE49-F238E27FC236}">
                  <a16:creationId xmlns:a16="http://schemas.microsoft.com/office/drawing/2014/main" id="{59678BCF-5ACE-E342-B1BB-D8A7D19FD358}"/>
                </a:ext>
              </a:extLst>
            </p:cNvPr>
            <p:cNvSpPr/>
            <p:nvPr/>
          </p:nvSpPr>
          <p:spPr>
            <a:xfrm>
              <a:off x="6870401" y="3166123"/>
              <a:ext cx="2043953" cy="717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third.java</a:t>
              </a:r>
              <a:endParaRPr lang="en-US" dirty="0"/>
            </a:p>
          </p:txBody>
        </p:sp>
        <p:pic>
          <p:nvPicPr>
            <p:cNvPr id="33" name="Picture 32" descr="A close up of a logo&#10;&#10;Description automatically generated">
              <a:extLst>
                <a:ext uri="{FF2B5EF4-FFF2-40B4-BE49-F238E27FC236}">
                  <a16:creationId xmlns:a16="http://schemas.microsoft.com/office/drawing/2014/main" id="{CE53B771-21E6-F540-A2B3-311A446953D8}"/>
                </a:ext>
              </a:extLst>
            </p:cNvPr>
            <p:cNvPicPr>
              <a:picLocks noChangeAspect="1"/>
            </p:cNvPicPr>
            <p:nvPr/>
          </p:nvPicPr>
          <p:blipFill>
            <a:blip r:embed="rId5"/>
            <a:stretch>
              <a:fillRect/>
            </a:stretch>
          </p:blipFill>
          <p:spPr>
            <a:xfrm>
              <a:off x="8631364" y="3166001"/>
              <a:ext cx="270434" cy="270434"/>
            </a:xfrm>
            <a:prstGeom prst="rect">
              <a:avLst/>
            </a:prstGeom>
          </p:spPr>
        </p:pic>
      </p:grpSp>
    </p:spTree>
    <p:extLst>
      <p:ext uri="{BB962C8B-B14F-4D97-AF65-F5344CB8AC3E}">
        <p14:creationId xmlns:p14="http://schemas.microsoft.com/office/powerpoint/2010/main" val="228293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xit" presetSubtype="10" fill="hold" nodeType="clickEffect">
                                  <p:stCondLst>
                                    <p:cond delay="0"/>
                                  </p:stCondLst>
                                  <p:childTnLst>
                                    <p:animEffect transition="out" filter="checkerboard(across)">
                                      <p:cBhvr>
                                        <p:cTn id="10" dur="500"/>
                                        <p:tgtEl>
                                          <p:spTgt spid="13"/>
                                        </p:tgtEl>
                                      </p:cBhvr>
                                    </p:animEffect>
                                    <p:set>
                                      <p:cBhvr>
                                        <p:cTn id="11" dur="1" fill="hold">
                                          <p:stCondLst>
                                            <p:cond delay="499"/>
                                          </p:stCondLst>
                                        </p:cTn>
                                        <p:tgtEl>
                                          <p:spTgt spid="1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5" presetClass="exit" presetSubtype="10" fill="hold" nodeType="clickEffect">
                                  <p:stCondLst>
                                    <p:cond delay="0"/>
                                  </p:stCondLst>
                                  <p:childTnLst>
                                    <p:animEffect transition="out" filter="checkerboard(across)">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 presetClass="exit" presetSubtype="10" fill="hold" nodeType="clickEffect">
                                  <p:stCondLst>
                                    <p:cond delay="0"/>
                                  </p:stCondLst>
                                  <p:childTnLst>
                                    <p:animEffect transition="out" filter="checkerboard(across)">
                                      <p:cBhvr>
                                        <p:cTn id="28" dur="500"/>
                                        <p:tgtEl>
                                          <p:spTgt spid="19"/>
                                        </p:tgtEl>
                                      </p:cBhvr>
                                    </p:animEffect>
                                    <p:set>
                                      <p:cBhvr>
                                        <p:cTn id="29" dur="1" fill="hold">
                                          <p:stCondLst>
                                            <p:cond delay="499"/>
                                          </p:stCondLst>
                                        </p:cTn>
                                        <p:tgtEl>
                                          <p:spTgt spid="1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 presetClass="exit" presetSubtype="10" fill="hold" nodeType="clickEffect">
                                  <p:stCondLst>
                                    <p:cond delay="0"/>
                                  </p:stCondLst>
                                  <p:childTnLst>
                                    <p:animEffect transition="out" filter="checkerboard(across)">
                                      <p:cBhvr>
                                        <p:cTn id="41" dur="500"/>
                                        <p:tgtEl>
                                          <p:spTgt spid="25"/>
                                        </p:tgtEl>
                                      </p:cBhvr>
                                    </p:animEffect>
                                    <p:set>
                                      <p:cBhvr>
                                        <p:cTn id="42" dur="1" fill="hold">
                                          <p:stCondLst>
                                            <p:cond delay="499"/>
                                          </p:stCondLst>
                                        </p:cTn>
                                        <p:tgtEl>
                                          <p:spTgt spid="2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5" presetClass="exit" presetSubtype="10" fill="hold" nodeType="clickEffect">
                                  <p:stCondLst>
                                    <p:cond delay="0"/>
                                  </p:stCondLst>
                                  <p:childTnLst>
                                    <p:animEffect transition="out" filter="checkerboard(across)">
                                      <p:cBhvr>
                                        <p:cTn id="50" dur="500"/>
                                        <p:tgtEl>
                                          <p:spTgt spid="28"/>
                                        </p:tgtEl>
                                      </p:cBhvr>
                                    </p:animEffect>
                                    <p:set>
                                      <p:cBhvr>
                                        <p:cTn id="51" dur="1" fill="hold">
                                          <p:stCondLst>
                                            <p:cond delay="499"/>
                                          </p:stCondLst>
                                        </p:cTn>
                                        <p:tgtEl>
                                          <p:spTgt spid="2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3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5" presetClass="exit" presetSubtype="10" fill="hold" nodeType="clickEffect">
                                  <p:stCondLst>
                                    <p:cond delay="0"/>
                                  </p:stCondLst>
                                  <p:childTnLst>
                                    <p:animEffect transition="out" filter="checkerboard(across)">
                                      <p:cBhvr>
                                        <p:cTn id="59" dur="500"/>
                                        <p:tgtEl>
                                          <p:spTgt spid="31"/>
                                        </p:tgtEl>
                                      </p:cBhvr>
                                    </p:animEffect>
                                    <p:set>
                                      <p:cBhvr>
                                        <p:cTn id="60"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F86A7-A61A-5E4E-8325-97D79C944C85}"/>
              </a:ext>
            </a:extLst>
          </p:cNvPr>
          <p:cNvSpPr>
            <a:spLocks noGrp="1"/>
          </p:cNvSpPr>
          <p:nvPr>
            <p:ph type="ctrTitle"/>
          </p:nvPr>
        </p:nvSpPr>
        <p:spPr>
          <a:xfrm>
            <a:off x="400422" y="197314"/>
            <a:ext cx="11066648" cy="730126"/>
          </a:xfrm>
        </p:spPr>
        <p:txBody>
          <a:bodyPr>
            <a:normAutofit/>
          </a:bodyPr>
          <a:lstStyle/>
          <a:p>
            <a:pPr algn="l"/>
            <a:r>
              <a:rPr lang="en-US" sz="4400" dirty="0">
                <a:solidFill>
                  <a:schemeClr val="bg1"/>
                </a:solidFill>
                <a:latin typeface="Montserrat" pitchFamily="2" charset="77"/>
              </a:rPr>
              <a:t>Benefits of </a:t>
            </a:r>
            <a:r>
              <a:rPr lang="en-US" sz="4400" dirty="0" err="1">
                <a:solidFill>
                  <a:schemeClr val="bg1"/>
                </a:solidFill>
                <a:latin typeface="Montserrat" pitchFamily="2" charset="77"/>
              </a:rPr>
              <a:t>KubernetesPodOperator</a:t>
            </a:r>
            <a:endParaRPr lang="en-US" sz="4400" dirty="0">
              <a:solidFill>
                <a:schemeClr val="bg1"/>
              </a:solidFill>
              <a:latin typeface="Montserrat" pitchFamily="2" charset="77"/>
            </a:endParaRPr>
          </a:p>
        </p:txBody>
      </p:sp>
      <p:sp>
        <p:nvSpPr>
          <p:cNvPr id="34" name="TextBox 33">
            <a:extLst>
              <a:ext uri="{FF2B5EF4-FFF2-40B4-BE49-F238E27FC236}">
                <a16:creationId xmlns:a16="http://schemas.microsoft.com/office/drawing/2014/main" id="{61BBF238-29E0-514C-B6D5-3ED3F47CDEED}"/>
              </a:ext>
            </a:extLst>
          </p:cNvPr>
          <p:cNvSpPr txBox="1"/>
          <p:nvPr/>
        </p:nvSpPr>
        <p:spPr>
          <a:xfrm>
            <a:off x="400422" y="1125173"/>
            <a:ext cx="11680740" cy="6801862"/>
          </a:xfrm>
          <a:prstGeom prst="rect">
            <a:avLst/>
          </a:prstGeom>
          <a:noFill/>
        </p:spPr>
        <p:txBody>
          <a:bodyPr wrap="square" rtlCol="0">
            <a:spAutoFit/>
          </a:bodyPr>
          <a:lstStyle/>
          <a:p>
            <a:r>
              <a:rPr lang="en-US" sz="2000" b="1" dirty="0">
                <a:solidFill>
                  <a:schemeClr val="bg1"/>
                </a:solidFill>
                <a:latin typeface="Montserrat" pitchFamily="2" charset="77"/>
              </a:rPr>
              <a:t>Increased Development Flexibility </a:t>
            </a:r>
          </a:p>
          <a:p>
            <a:endParaRPr lang="en-US" dirty="0">
              <a:solidFill>
                <a:schemeClr val="bg1"/>
              </a:solidFill>
              <a:latin typeface="Montserrat" pitchFamily="2" charset="77"/>
            </a:endParaRPr>
          </a:p>
          <a:p>
            <a:r>
              <a:rPr lang="en-US" sz="1600" dirty="0">
                <a:solidFill>
                  <a:schemeClr val="bg1"/>
                </a:solidFill>
                <a:latin typeface="Montserrat" pitchFamily="2" charset="77"/>
              </a:rPr>
              <a:t>Airflow’s plugin API is great, but it requires a developer to know Python and the Airflow API. On top of that any new connector needs to be developed from the ground up. This leads to development fragmentation between the code that you want to run vs the code that runs the code.</a:t>
            </a:r>
          </a:p>
          <a:p>
            <a:endParaRPr lang="en-US" sz="1600" dirty="0">
              <a:solidFill>
                <a:schemeClr val="bg1"/>
              </a:solidFill>
              <a:latin typeface="Montserrat" pitchFamily="2" charset="77"/>
            </a:endParaRPr>
          </a:p>
          <a:p>
            <a:r>
              <a:rPr lang="en-US" sz="1600" i="1" dirty="0">
                <a:solidFill>
                  <a:schemeClr val="bg1"/>
                </a:solidFill>
                <a:latin typeface="Montserrat ExtraLight" pitchFamily="2" charset="77"/>
              </a:rPr>
              <a:t>“Airflow, in its design, provides the wrong abstraction. Airflow Operators, instead of simply orchestrating work to be executed, actually implement some of the functional work themselves. This means that Airflow Operators inherently combine orchestration bugs with execution bugs.” – Jessika Laughlin (</a:t>
            </a:r>
            <a:r>
              <a:rPr lang="en-US" sz="1600" i="1" dirty="0" err="1">
                <a:solidFill>
                  <a:schemeClr val="bg1"/>
                </a:solidFill>
                <a:latin typeface="Montserrat ExtraLight" pitchFamily="2" charset="77"/>
              </a:rPr>
              <a:t>Bluecore</a:t>
            </a:r>
            <a:r>
              <a:rPr lang="en-US" sz="1600" i="1" dirty="0">
                <a:solidFill>
                  <a:schemeClr val="bg1"/>
                </a:solidFill>
                <a:latin typeface="Montserrat ExtraLight" pitchFamily="2" charset="77"/>
              </a:rPr>
              <a:t> Engineering)</a:t>
            </a:r>
          </a:p>
          <a:p>
            <a:endParaRPr lang="en-US" dirty="0">
              <a:solidFill>
                <a:schemeClr val="bg1"/>
              </a:solidFill>
              <a:latin typeface="Montserrat" pitchFamily="2" charset="77"/>
            </a:endParaRPr>
          </a:p>
          <a:p>
            <a:r>
              <a:rPr lang="en-US" sz="2000" b="1" dirty="0">
                <a:solidFill>
                  <a:schemeClr val="bg1"/>
                </a:solidFill>
                <a:latin typeface="Montserrat" pitchFamily="2" charset="77"/>
              </a:rPr>
              <a:t>Non-prescriptive workers</a:t>
            </a:r>
          </a:p>
          <a:p>
            <a:endParaRPr lang="en-US" dirty="0">
              <a:solidFill>
                <a:schemeClr val="bg1"/>
              </a:solidFill>
              <a:latin typeface="Montserrat" pitchFamily="2" charset="77"/>
            </a:endParaRPr>
          </a:p>
          <a:p>
            <a:r>
              <a:rPr lang="en-US" sz="1600" dirty="0">
                <a:solidFill>
                  <a:schemeClr val="bg1"/>
                </a:solidFill>
                <a:latin typeface="Montserrat" pitchFamily="2" charset="77"/>
              </a:rPr>
              <a:t>Airflow can be used for a wide variety of use cases, so isolation is key to managing everything that isn’t the code. Custom Docker images allow users to ensure that the tasks environment, configuration, and dependencies are completely idempotent.</a:t>
            </a:r>
          </a:p>
          <a:p>
            <a:endParaRPr lang="en-US" dirty="0">
              <a:solidFill>
                <a:schemeClr val="bg1"/>
              </a:solidFill>
              <a:latin typeface="Montserrat" pitchFamily="2" charset="77"/>
            </a:endParaRPr>
          </a:p>
          <a:p>
            <a:r>
              <a:rPr lang="en-US" sz="2000" b="1" dirty="0">
                <a:solidFill>
                  <a:schemeClr val="bg1"/>
                </a:solidFill>
                <a:latin typeface="Montserrat" pitchFamily="2" charset="77"/>
              </a:rPr>
              <a:t>Security</a:t>
            </a:r>
          </a:p>
          <a:p>
            <a:endParaRPr lang="en-US" dirty="0">
              <a:solidFill>
                <a:schemeClr val="bg1"/>
              </a:solidFill>
              <a:latin typeface="Montserrat" pitchFamily="2" charset="77"/>
            </a:endParaRPr>
          </a:p>
          <a:p>
            <a:r>
              <a:rPr lang="en-US" sz="1600" dirty="0">
                <a:solidFill>
                  <a:schemeClr val="bg1"/>
                </a:solidFill>
                <a:latin typeface="Montserrat" pitchFamily="2" charset="77"/>
              </a:rPr>
              <a:t>With the </a:t>
            </a:r>
            <a:r>
              <a:rPr lang="en-US" sz="1600" dirty="0" err="1">
                <a:solidFill>
                  <a:schemeClr val="bg1"/>
                </a:solidFill>
                <a:latin typeface="Montserrat" pitchFamily="2" charset="77"/>
              </a:rPr>
              <a:t>KubernetesPodOperator</a:t>
            </a:r>
            <a:r>
              <a:rPr lang="en-US" sz="1600" dirty="0">
                <a:solidFill>
                  <a:schemeClr val="bg1"/>
                </a:solidFill>
                <a:latin typeface="Montserrat" pitchFamily="2" charset="77"/>
              </a:rPr>
              <a:t> users can utilize Kubernetes vault technology to store all sensitive data. This includes API Keys, database passwords, and login credentials. This means that airflow workers will never have access to this information &amp; pods are built with </a:t>
            </a:r>
            <a:r>
              <a:rPr lang="en-US" sz="1600" b="1" dirty="0">
                <a:solidFill>
                  <a:schemeClr val="bg1"/>
                </a:solidFill>
                <a:latin typeface="Montserrat" pitchFamily="2" charset="77"/>
              </a:rPr>
              <a:t>only the secrets they need</a:t>
            </a:r>
            <a:r>
              <a:rPr lang="en-US" sz="1600" dirty="0">
                <a:solidFill>
                  <a:schemeClr val="bg1"/>
                </a:solidFill>
                <a:latin typeface="Montserrat" pitchFamily="2" charset="77"/>
              </a:rPr>
              <a:t>.</a:t>
            </a:r>
          </a:p>
          <a:p>
            <a:endParaRPr lang="en-US" dirty="0">
              <a:solidFill>
                <a:schemeClr val="bg1"/>
              </a:solidFill>
              <a:latin typeface="Montserrat" pitchFamily="2" charset="77"/>
            </a:endParaRPr>
          </a:p>
          <a:p>
            <a:endParaRPr lang="en-US" dirty="0"/>
          </a:p>
          <a:p>
            <a:endParaRPr lang="en-US" dirty="0"/>
          </a:p>
          <a:p>
            <a:endParaRPr lang="en-US" dirty="0"/>
          </a:p>
        </p:txBody>
      </p:sp>
    </p:spTree>
    <p:extLst>
      <p:ext uri="{BB962C8B-B14F-4D97-AF65-F5344CB8AC3E}">
        <p14:creationId xmlns:p14="http://schemas.microsoft.com/office/powerpoint/2010/main" val="3451885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F86A7-A61A-5E4E-8325-97D79C944C85}"/>
              </a:ext>
            </a:extLst>
          </p:cNvPr>
          <p:cNvSpPr>
            <a:spLocks noGrp="1"/>
          </p:cNvSpPr>
          <p:nvPr>
            <p:ph type="ctrTitle"/>
          </p:nvPr>
        </p:nvSpPr>
        <p:spPr>
          <a:xfrm>
            <a:off x="318656" y="169605"/>
            <a:ext cx="12192000" cy="730126"/>
          </a:xfrm>
        </p:spPr>
        <p:txBody>
          <a:bodyPr>
            <a:normAutofit/>
          </a:bodyPr>
          <a:lstStyle/>
          <a:p>
            <a:pPr algn="l"/>
            <a:r>
              <a:rPr lang="en-US" sz="3200" dirty="0" err="1">
                <a:solidFill>
                  <a:schemeClr val="bg1"/>
                </a:solidFill>
                <a:latin typeface="Montserrat" pitchFamily="2" charset="77"/>
              </a:rPr>
              <a:t>KubernetesPodOperator</a:t>
            </a:r>
            <a:r>
              <a:rPr lang="en-US" sz="3200" dirty="0">
                <a:solidFill>
                  <a:schemeClr val="bg1"/>
                </a:solidFill>
                <a:latin typeface="Montserrat" pitchFamily="2" charset="77"/>
              </a:rPr>
              <a:t> vs. </a:t>
            </a:r>
            <a:r>
              <a:rPr lang="en-US" sz="3200" dirty="0" err="1">
                <a:solidFill>
                  <a:schemeClr val="bg1"/>
                </a:solidFill>
                <a:latin typeface="Montserrat" pitchFamily="2" charset="77"/>
              </a:rPr>
              <a:t>KubernetesExecutor</a:t>
            </a:r>
            <a:endParaRPr lang="en-US" sz="3200" dirty="0">
              <a:solidFill>
                <a:schemeClr val="bg1"/>
              </a:solidFill>
              <a:latin typeface="Montserrat" pitchFamily="2" charset="77"/>
            </a:endParaRPr>
          </a:p>
        </p:txBody>
      </p:sp>
      <p:sp>
        <p:nvSpPr>
          <p:cNvPr id="3" name="TextBox 2">
            <a:extLst>
              <a:ext uri="{FF2B5EF4-FFF2-40B4-BE49-F238E27FC236}">
                <a16:creationId xmlns:a16="http://schemas.microsoft.com/office/drawing/2014/main" id="{276A472B-56F7-1F43-9F2F-EB9DE079EA51}"/>
              </a:ext>
            </a:extLst>
          </p:cNvPr>
          <p:cNvSpPr txBox="1"/>
          <p:nvPr/>
        </p:nvSpPr>
        <p:spPr>
          <a:xfrm>
            <a:off x="311732" y="927439"/>
            <a:ext cx="11492341" cy="1477328"/>
          </a:xfrm>
          <a:prstGeom prst="rect">
            <a:avLst/>
          </a:prstGeom>
          <a:noFill/>
        </p:spPr>
        <p:txBody>
          <a:bodyPr wrap="square" rtlCol="0">
            <a:spAutoFit/>
          </a:bodyPr>
          <a:lstStyle/>
          <a:p>
            <a:r>
              <a:rPr lang="en-US" dirty="0">
                <a:solidFill>
                  <a:schemeClr val="bg1"/>
                </a:solidFill>
                <a:latin typeface="Montserrat" pitchFamily="2" charset="77"/>
              </a:rPr>
              <a:t>The </a:t>
            </a:r>
            <a:r>
              <a:rPr lang="en-US" dirty="0" err="1">
                <a:solidFill>
                  <a:schemeClr val="bg1"/>
                </a:solidFill>
                <a:latin typeface="Montserrat" pitchFamily="2" charset="77"/>
              </a:rPr>
              <a:t>KubernetesPodOperator</a:t>
            </a:r>
            <a:r>
              <a:rPr lang="en-US" dirty="0">
                <a:solidFill>
                  <a:schemeClr val="bg1"/>
                </a:solidFill>
                <a:latin typeface="Montserrat" pitchFamily="2" charset="77"/>
              </a:rPr>
              <a:t> technically does not need the </a:t>
            </a:r>
            <a:r>
              <a:rPr lang="en-US" dirty="0" err="1">
                <a:solidFill>
                  <a:schemeClr val="bg1"/>
                </a:solidFill>
                <a:latin typeface="Montserrat" pitchFamily="2" charset="77"/>
              </a:rPr>
              <a:t>KubernetesExecutor</a:t>
            </a:r>
            <a:r>
              <a:rPr lang="en-US" dirty="0">
                <a:solidFill>
                  <a:schemeClr val="bg1"/>
                </a:solidFill>
                <a:latin typeface="Montserrat" pitchFamily="2" charset="77"/>
              </a:rPr>
              <a:t> to run. All it needs it a direct connection to a Kubernetes cluster.  </a:t>
            </a:r>
          </a:p>
          <a:p>
            <a:endParaRPr lang="en-US" dirty="0">
              <a:solidFill>
                <a:schemeClr val="bg1"/>
              </a:solidFill>
              <a:latin typeface="Montserrat" pitchFamily="2" charset="77"/>
            </a:endParaRPr>
          </a:p>
          <a:p>
            <a:r>
              <a:rPr lang="en-US" dirty="0">
                <a:solidFill>
                  <a:schemeClr val="bg1"/>
                </a:solidFill>
                <a:latin typeface="Montserrat" pitchFamily="2" charset="77"/>
              </a:rPr>
              <a:t>An Operator just defines what needs to be done. In this case its saying, Kubernetes, spin up a pod and do this work. That can either be managed by a pod or by a worker in a traditional executor.</a:t>
            </a:r>
          </a:p>
        </p:txBody>
      </p:sp>
      <p:pic>
        <p:nvPicPr>
          <p:cNvPr id="4" name="Picture 3" descr="A picture containing drawing&#10;&#10;Description automatically generated">
            <a:extLst>
              <a:ext uri="{FF2B5EF4-FFF2-40B4-BE49-F238E27FC236}">
                <a16:creationId xmlns:a16="http://schemas.microsoft.com/office/drawing/2014/main" id="{6EF2C5A6-B555-B140-9768-7867BC6704FC}"/>
              </a:ext>
            </a:extLst>
          </p:cNvPr>
          <p:cNvPicPr>
            <a:picLocks noChangeAspect="1"/>
          </p:cNvPicPr>
          <p:nvPr/>
        </p:nvPicPr>
        <p:blipFill>
          <a:blip r:embed="rId3"/>
          <a:stretch>
            <a:fillRect/>
          </a:stretch>
        </p:blipFill>
        <p:spPr>
          <a:xfrm>
            <a:off x="572215" y="3074872"/>
            <a:ext cx="708256" cy="708256"/>
          </a:xfrm>
          <a:prstGeom prst="rect">
            <a:avLst/>
          </a:prstGeom>
        </p:spPr>
      </p:pic>
      <p:sp>
        <p:nvSpPr>
          <p:cNvPr id="5" name="Rounded Rectangle 4">
            <a:extLst>
              <a:ext uri="{FF2B5EF4-FFF2-40B4-BE49-F238E27FC236}">
                <a16:creationId xmlns:a16="http://schemas.microsoft.com/office/drawing/2014/main" id="{96066FAA-FAAE-E049-AE38-D4DAEBF45491}"/>
              </a:ext>
            </a:extLst>
          </p:cNvPr>
          <p:cNvSpPr/>
          <p:nvPr/>
        </p:nvSpPr>
        <p:spPr>
          <a:xfrm>
            <a:off x="1717963" y="2818956"/>
            <a:ext cx="2008485" cy="4039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Airflow UI</a:t>
            </a:r>
          </a:p>
        </p:txBody>
      </p:sp>
      <p:sp>
        <p:nvSpPr>
          <p:cNvPr id="6" name="Rounded Rectangle 5">
            <a:extLst>
              <a:ext uri="{FF2B5EF4-FFF2-40B4-BE49-F238E27FC236}">
                <a16:creationId xmlns:a16="http://schemas.microsoft.com/office/drawing/2014/main" id="{9564D3CA-8221-3A44-9648-C86D54DA0759}"/>
              </a:ext>
            </a:extLst>
          </p:cNvPr>
          <p:cNvSpPr/>
          <p:nvPr/>
        </p:nvSpPr>
        <p:spPr>
          <a:xfrm>
            <a:off x="1717963" y="3311921"/>
            <a:ext cx="2008485" cy="4080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Airflow </a:t>
            </a:r>
            <a:r>
              <a:rPr lang="en-US" dirty="0">
                <a:solidFill>
                  <a:schemeClr val="bg1"/>
                </a:solidFill>
              </a:rPr>
              <a:t>Scheduler</a:t>
            </a:r>
            <a:endParaRPr lang="en-US" dirty="0"/>
          </a:p>
        </p:txBody>
      </p:sp>
      <p:pic>
        <p:nvPicPr>
          <p:cNvPr id="7" name="Picture 6" descr="A close up of a logo&#10;&#10;Description automatically generated">
            <a:extLst>
              <a:ext uri="{FF2B5EF4-FFF2-40B4-BE49-F238E27FC236}">
                <a16:creationId xmlns:a16="http://schemas.microsoft.com/office/drawing/2014/main" id="{8353C960-3094-B845-858F-40305E525EF2}"/>
              </a:ext>
            </a:extLst>
          </p:cNvPr>
          <p:cNvPicPr>
            <a:picLocks noChangeAspect="1"/>
          </p:cNvPicPr>
          <p:nvPr/>
        </p:nvPicPr>
        <p:blipFill>
          <a:blip r:embed="rId4"/>
          <a:stretch>
            <a:fillRect/>
          </a:stretch>
        </p:blipFill>
        <p:spPr>
          <a:xfrm rot="5400000">
            <a:off x="2537539" y="3122527"/>
            <a:ext cx="369332" cy="1846660"/>
          </a:xfrm>
          <a:prstGeom prst="rect">
            <a:avLst/>
          </a:prstGeom>
        </p:spPr>
      </p:pic>
      <p:cxnSp>
        <p:nvCxnSpPr>
          <p:cNvPr id="8" name="Straight Connector 7">
            <a:extLst>
              <a:ext uri="{FF2B5EF4-FFF2-40B4-BE49-F238E27FC236}">
                <a16:creationId xmlns:a16="http://schemas.microsoft.com/office/drawing/2014/main" id="{D18D6A06-7387-D44C-A3A0-ADC89F840999}"/>
              </a:ext>
            </a:extLst>
          </p:cNvPr>
          <p:cNvCxnSpPr>
            <a:cxnSpLocks/>
            <a:stCxn id="4" idx="3"/>
            <a:endCxn id="5" idx="1"/>
          </p:cNvCxnSpPr>
          <p:nvPr/>
        </p:nvCxnSpPr>
        <p:spPr>
          <a:xfrm flipV="1">
            <a:off x="1280471" y="3020937"/>
            <a:ext cx="437492" cy="408063"/>
          </a:xfrm>
          <a:prstGeom prst="line">
            <a:avLst/>
          </a:prstGeom>
          <a:ln w="698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1190679-261B-E742-B7E1-0A6A9CFF87C6}"/>
              </a:ext>
            </a:extLst>
          </p:cNvPr>
          <p:cNvCxnSpPr>
            <a:cxnSpLocks/>
            <a:stCxn id="4" idx="3"/>
            <a:endCxn id="6" idx="1"/>
          </p:cNvCxnSpPr>
          <p:nvPr/>
        </p:nvCxnSpPr>
        <p:spPr>
          <a:xfrm>
            <a:off x="1280471" y="3429000"/>
            <a:ext cx="437492" cy="86953"/>
          </a:xfrm>
          <a:prstGeom prst="line">
            <a:avLst/>
          </a:prstGeom>
          <a:ln w="698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D1E0CDB-E951-0A47-AA92-40CC7CF1A282}"/>
              </a:ext>
            </a:extLst>
          </p:cNvPr>
          <p:cNvCxnSpPr>
            <a:cxnSpLocks/>
            <a:endCxn id="7" idx="2"/>
          </p:cNvCxnSpPr>
          <p:nvPr/>
        </p:nvCxnSpPr>
        <p:spPr>
          <a:xfrm>
            <a:off x="1269466" y="3425566"/>
            <a:ext cx="529409" cy="620291"/>
          </a:xfrm>
          <a:prstGeom prst="line">
            <a:avLst/>
          </a:prstGeom>
          <a:ln w="698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BAA7A77-DBED-A341-BFA8-C73830CDC4F7}"/>
              </a:ext>
            </a:extLst>
          </p:cNvPr>
          <p:cNvCxnSpPr>
            <a:cxnSpLocks/>
          </p:cNvCxnSpPr>
          <p:nvPr/>
        </p:nvCxnSpPr>
        <p:spPr>
          <a:xfrm flipV="1">
            <a:off x="3793887" y="4098156"/>
            <a:ext cx="1179895" cy="1"/>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A close up of a sign&#10;&#10;Description automatically generated">
            <a:extLst>
              <a:ext uri="{FF2B5EF4-FFF2-40B4-BE49-F238E27FC236}">
                <a16:creationId xmlns:a16="http://schemas.microsoft.com/office/drawing/2014/main" id="{CB02C542-1F05-1A45-A0B6-E2EFC0AB9947}"/>
              </a:ext>
            </a:extLst>
          </p:cNvPr>
          <p:cNvPicPr>
            <a:picLocks noChangeAspect="1"/>
          </p:cNvPicPr>
          <p:nvPr/>
        </p:nvPicPr>
        <p:blipFill>
          <a:blip r:embed="rId5"/>
          <a:stretch>
            <a:fillRect/>
          </a:stretch>
        </p:blipFill>
        <p:spPr>
          <a:xfrm>
            <a:off x="5100662" y="3797564"/>
            <a:ext cx="572448" cy="555274"/>
          </a:xfrm>
          <a:prstGeom prst="rect">
            <a:avLst/>
          </a:prstGeom>
        </p:spPr>
      </p:pic>
      <p:cxnSp>
        <p:nvCxnSpPr>
          <p:cNvPr id="25" name="Straight Arrow Connector 24">
            <a:extLst>
              <a:ext uri="{FF2B5EF4-FFF2-40B4-BE49-F238E27FC236}">
                <a16:creationId xmlns:a16="http://schemas.microsoft.com/office/drawing/2014/main" id="{B0094D1B-F55E-1C46-9F68-5DB3017535AC}"/>
              </a:ext>
            </a:extLst>
          </p:cNvPr>
          <p:cNvCxnSpPr>
            <a:cxnSpLocks/>
          </p:cNvCxnSpPr>
          <p:nvPr/>
        </p:nvCxnSpPr>
        <p:spPr>
          <a:xfrm flipV="1">
            <a:off x="5819045" y="4095305"/>
            <a:ext cx="928256" cy="1"/>
          </a:xfrm>
          <a:prstGeom prst="straightConnector1">
            <a:avLst/>
          </a:prstGeom>
          <a:ln w="6350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91E9A0E5-8F6D-AB4C-972C-E3CD5AD3051C}"/>
              </a:ext>
            </a:extLst>
          </p:cNvPr>
          <p:cNvGrpSpPr/>
          <p:nvPr/>
        </p:nvGrpSpPr>
        <p:grpSpPr>
          <a:xfrm>
            <a:off x="6893236" y="3823678"/>
            <a:ext cx="1663017" cy="543254"/>
            <a:chOff x="4460740" y="3126001"/>
            <a:chExt cx="2043953" cy="717177"/>
          </a:xfrm>
        </p:grpSpPr>
        <p:sp>
          <p:nvSpPr>
            <p:cNvPr id="27" name="Rounded Rectangle 26">
              <a:extLst>
                <a:ext uri="{FF2B5EF4-FFF2-40B4-BE49-F238E27FC236}">
                  <a16:creationId xmlns:a16="http://schemas.microsoft.com/office/drawing/2014/main" id="{17B7369B-42E6-5D4E-B8D2-36790E2B611D}"/>
                </a:ext>
              </a:extLst>
            </p:cNvPr>
            <p:cNvSpPr/>
            <p:nvPr/>
          </p:nvSpPr>
          <p:spPr>
            <a:xfrm>
              <a:off x="4460740" y="3126001"/>
              <a:ext cx="2043953" cy="717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first.py</a:t>
              </a:r>
              <a:endParaRPr lang="en-US" dirty="0"/>
            </a:p>
          </p:txBody>
        </p:sp>
        <p:pic>
          <p:nvPicPr>
            <p:cNvPr id="28" name="Picture 27" descr="A close up of a logo&#10;&#10;Description automatically generated">
              <a:extLst>
                <a:ext uri="{FF2B5EF4-FFF2-40B4-BE49-F238E27FC236}">
                  <a16:creationId xmlns:a16="http://schemas.microsoft.com/office/drawing/2014/main" id="{32EC988F-DC17-4545-8180-FDDC06035AEA}"/>
                </a:ext>
              </a:extLst>
            </p:cNvPr>
            <p:cNvPicPr>
              <a:picLocks noChangeAspect="1"/>
            </p:cNvPicPr>
            <p:nvPr/>
          </p:nvPicPr>
          <p:blipFill>
            <a:blip r:embed="rId6"/>
            <a:stretch>
              <a:fillRect/>
            </a:stretch>
          </p:blipFill>
          <p:spPr>
            <a:xfrm>
              <a:off x="6234258" y="3161336"/>
              <a:ext cx="270434" cy="270434"/>
            </a:xfrm>
            <a:prstGeom prst="rect">
              <a:avLst/>
            </a:prstGeom>
          </p:spPr>
        </p:pic>
      </p:grpSp>
      <p:sp>
        <p:nvSpPr>
          <p:cNvPr id="43" name="Rectangle 42">
            <a:extLst>
              <a:ext uri="{FF2B5EF4-FFF2-40B4-BE49-F238E27FC236}">
                <a16:creationId xmlns:a16="http://schemas.microsoft.com/office/drawing/2014/main" id="{27EAFA76-76FA-1647-B850-D13C226B6EAA}"/>
              </a:ext>
            </a:extLst>
          </p:cNvPr>
          <p:cNvSpPr/>
          <p:nvPr/>
        </p:nvSpPr>
        <p:spPr>
          <a:xfrm>
            <a:off x="572215" y="4641828"/>
            <a:ext cx="8807312" cy="1799908"/>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a:extLst>
              <a:ext uri="{FF2B5EF4-FFF2-40B4-BE49-F238E27FC236}">
                <a16:creationId xmlns:a16="http://schemas.microsoft.com/office/drawing/2014/main" id="{487A9A5F-8E9A-E244-B246-8DBF281150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19579" y="4654882"/>
            <a:ext cx="1833282" cy="322257"/>
          </a:xfrm>
          <a:prstGeom prst="rect">
            <a:avLst/>
          </a:prstGeom>
        </p:spPr>
      </p:pic>
      <p:grpSp>
        <p:nvGrpSpPr>
          <p:cNvPr id="47" name="Group 46">
            <a:extLst>
              <a:ext uri="{FF2B5EF4-FFF2-40B4-BE49-F238E27FC236}">
                <a16:creationId xmlns:a16="http://schemas.microsoft.com/office/drawing/2014/main" id="{8DA1EF90-ED78-3A4A-96DC-92AD623876E0}"/>
              </a:ext>
            </a:extLst>
          </p:cNvPr>
          <p:cNvGrpSpPr/>
          <p:nvPr/>
        </p:nvGrpSpPr>
        <p:grpSpPr>
          <a:xfrm>
            <a:off x="699505" y="4826494"/>
            <a:ext cx="2068520" cy="493651"/>
            <a:chOff x="1205451" y="4481999"/>
            <a:chExt cx="1738896" cy="440441"/>
          </a:xfrm>
        </p:grpSpPr>
        <p:sp>
          <p:nvSpPr>
            <p:cNvPr id="48" name="Rounded Rectangle 47">
              <a:extLst>
                <a:ext uri="{FF2B5EF4-FFF2-40B4-BE49-F238E27FC236}">
                  <a16:creationId xmlns:a16="http://schemas.microsoft.com/office/drawing/2014/main" id="{57CDB5AC-8BD1-5F4D-A5DE-624297879C2D}"/>
                </a:ext>
              </a:extLst>
            </p:cNvPr>
            <p:cNvSpPr/>
            <p:nvPr/>
          </p:nvSpPr>
          <p:spPr>
            <a:xfrm>
              <a:off x="1205451" y="4490061"/>
              <a:ext cx="1738896" cy="4323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Airflow UI</a:t>
              </a:r>
            </a:p>
          </p:txBody>
        </p:sp>
        <p:pic>
          <p:nvPicPr>
            <p:cNvPr id="49" name="Picture 48" descr="A close up of a logo&#10;&#10;Description automatically generated">
              <a:extLst>
                <a:ext uri="{FF2B5EF4-FFF2-40B4-BE49-F238E27FC236}">
                  <a16:creationId xmlns:a16="http://schemas.microsoft.com/office/drawing/2014/main" id="{6D3753B6-AD8A-F64B-8E65-CDD5163071AE}"/>
                </a:ext>
              </a:extLst>
            </p:cNvPr>
            <p:cNvPicPr>
              <a:picLocks noChangeAspect="1"/>
            </p:cNvPicPr>
            <p:nvPr/>
          </p:nvPicPr>
          <p:blipFill>
            <a:blip r:embed="rId6"/>
            <a:stretch>
              <a:fillRect/>
            </a:stretch>
          </p:blipFill>
          <p:spPr>
            <a:xfrm>
              <a:off x="2673913" y="4481999"/>
              <a:ext cx="270434" cy="270434"/>
            </a:xfrm>
            <a:prstGeom prst="rect">
              <a:avLst/>
            </a:prstGeom>
          </p:spPr>
        </p:pic>
      </p:grpSp>
      <p:grpSp>
        <p:nvGrpSpPr>
          <p:cNvPr id="52" name="Group 51">
            <a:extLst>
              <a:ext uri="{FF2B5EF4-FFF2-40B4-BE49-F238E27FC236}">
                <a16:creationId xmlns:a16="http://schemas.microsoft.com/office/drawing/2014/main" id="{D08F64F1-1937-504C-A63B-FCB3761AD4D3}"/>
              </a:ext>
            </a:extLst>
          </p:cNvPr>
          <p:cNvGrpSpPr/>
          <p:nvPr/>
        </p:nvGrpSpPr>
        <p:grpSpPr>
          <a:xfrm>
            <a:off x="724998" y="5459663"/>
            <a:ext cx="2043027" cy="678753"/>
            <a:chOff x="6865095" y="2287682"/>
            <a:chExt cx="2427940" cy="795886"/>
          </a:xfrm>
        </p:grpSpPr>
        <p:sp>
          <p:nvSpPr>
            <p:cNvPr id="53" name="Rounded Rectangle 52">
              <a:extLst>
                <a:ext uri="{FF2B5EF4-FFF2-40B4-BE49-F238E27FC236}">
                  <a16:creationId xmlns:a16="http://schemas.microsoft.com/office/drawing/2014/main" id="{5CEE2608-CA4A-3140-AE74-BC4E04713B41}"/>
                </a:ext>
              </a:extLst>
            </p:cNvPr>
            <p:cNvSpPr/>
            <p:nvPr/>
          </p:nvSpPr>
          <p:spPr>
            <a:xfrm>
              <a:off x="6865095" y="2366390"/>
              <a:ext cx="2427940" cy="717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Airflow </a:t>
              </a:r>
              <a:r>
                <a:rPr lang="en-US" dirty="0">
                  <a:solidFill>
                    <a:schemeClr val="bg1"/>
                  </a:solidFill>
                </a:rPr>
                <a:t>Scheduler</a:t>
              </a:r>
              <a:endParaRPr lang="en-US" dirty="0"/>
            </a:p>
          </p:txBody>
        </p:sp>
        <p:pic>
          <p:nvPicPr>
            <p:cNvPr id="54" name="Picture 53" descr="A close up of a logo&#10;&#10;Description automatically generated">
              <a:extLst>
                <a:ext uri="{FF2B5EF4-FFF2-40B4-BE49-F238E27FC236}">
                  <a16:creationId xmlns:a16="http://schemas.microsoft.com/office/drawing/2014/main" id="{154900B4-E1DC-8D45-AEC8-6492689B9B6F}"/>
                </a:ext>
              </a:extLst>
            </p:cNvPr>
            <p:cNvPicPr>
              <a:picLocks noChangeAspect="1"/>
            </p:cNvPicPr>
            <p:nvPr/>
          </p:nvPicPr>
          <p:blipFill>
            <a:blip r:embed="rId6"/>
            <a:stretch>
              <a:fillRect/>
            </a:stretch>
          </p:blipFill>
          <p:spPr>
            <a:xfrm>
              <a:off x="8968147" y="2287682"/>
              <a:ext cx="270434" cy="270433"/>
            </a:xfrm>
            <a:prstGeom prst="rect">
              <a:avLst/>
            </a:prstGeom>
          </p:spPr>
        </p:pic>
      </p:grpSp>
      <p:grpSp>
        <p:nvGrpSpPr>
          <p:cNvPr id="55" name="Group 54">
            <a:extLst>
              <a:ext uri="{FF2B5EF4-FFF2-40B4-BE49-F238E27FC236}">
                <a16:creationId xmlns:a16="http://schemas.microsoft.com/office/drawing/2014/main" id="{0203CDF0-8C57-DE44-BD4C-9F8C9DFA32F2}"/>
              </a:ext>
            </a:extLst>
          </p:cNvPr>
          <p:cNvGrpSpPr/>
          <p:nvPr/>
        </p:nvGrpSpPr>
        <p:grpSpPr>
          <a:xfrm>
            <a:off x="3719653" y="5266525"/>
            <a:ext cx="1663017" cy="543254"/>
            <a:chOff x="4460740" y="3126001"/>
            <a:chExt cx="2043953" cy="717177"/>
          </a:xfrm>
        </p:grpSpPr>
        <p:sp>
          <p:nvSpPr>
            <p:cNvPr id="56" name="Rounded Rectangle 55">
              <a:extLst>
                <a:ext uri="{FF2B5EF4-FFF2-40B4-BE49-F238E27FC236}">
                  <a16:creationId xmlns:a16="http://schemas.microsoft.com/office/drawing/2014/main" id="{A39C8BF8-8941-F64D-A538-7CA425B9BD2B}"/>
                </a:ext>
              </a:extLst>
            </p:cNvPr>
            <p:cNvSpPr/>
            <p:nvPr/>
          </p:nvSpPr>
          <p:spPr>
            <a:xfrm>
              <a:off x="4460740" y="3126001"/>
              <a:ext cx="2043953" cy="717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first.py</a:t>
              </a:r>
              <a:endParaRPr lang="en-US" dirty="0"/>
            </a:p>
          </p:txBody>
        </p:sp>
        <p:pic>
          <p:nvPicPr>
            <p:cNvPr id="57" name="Picture 56" descr="A close up of a logo&#10;&#10;Description automatically generated">
              <a:extLst>
                <a:ext uri="{FF2B5EF4-FFF2-40B4-BE49-F238E27FC236}">
                  <a16:creationId xmlns:a16="http://schemas.microsoft.com/office/drawing/2014/main" id="{146EC087-0C71-BD46-9022-4F4DB0B561B6}"/>
                </a:ext>
              </a:extLst>
            </p:cNvPr>
            <p:cNvPicPr>
              <a:picLocks noChangeAspect="1"/>
            </p:cNvPicPr>
            <p:nvPr/>
          </p:nvPicPr>
          <p:blipFill>
            <a:blip r:embed="rId6"/>
            <a:stretch>
              <a:fillRect/>
            </a:stretch>
          </p:blipFill>
          <p:spPr>
            <a:xfrm>
              <a:off x="6234258" y="3161336"/>
              <a:ext cx="270434" cy="270434"/>
            </a:xfrm>
            <a:prstGeom prst="rect">
              <a:avLst/>
            </a:prstGeom>
          </p:spPr>
        </p:pic>
      </p:grpSp>
    </p:spTree>
    <p:extLst>
      <p:ext uri="{BB962C8B-B14F-4D97-AF65-F5344CB8AC3E}">
        <p14:creationId xmlns:p14="http://schemas.microsoft.com/office/powerpoint/2010/main" val="2014792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xit" presetSubtype="10" fill="hold" nodeType="clickEffect">
                                  <p:stCondLst>
                                    <p:cond delay="0"/>
                                  </p:stCondLst>
                                  <p:childTnLst>
                                    <p:animEffect transition="out" filter="checkerboard(across)">
                                      <p:cBhvr>
                                        <p:cTn id="10" dur="500"/>
                                        <p:tgtEl>
                                          <p:spTgt spid="26"/>
                                        </p:tgtEl>
                                      </p:cBhvr>
                                    </p:animEffect>
                                    <p:set>
                                      <p:cBhvr>
                                        <p:cTn id="11" dur="1" fill="hold">
                                          <p:stCondLst>
                                            <p:cond delay="499"/>
                                          </p:stCondLst>
                                        </p:cTn>
                                        <p:tgtEl>
                                          <p:spTgt spid="2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5" presetClass="exit" presetSubtype="10" fill="hold" nodeType="clickEffect">
                                  <p:stCondLst>
                                    <p:cond delay="0"/>
                                  </p:stCondLst>
                                  <p:childTnLst>
                                    <p:animEffect transition="out" filter="checkerboard(across)">
                                      <p:cBhvr>
                                        <p:cTn id="19" dur="500"/>
                                        <p:tgtEl>
                                          <p:spTgt spid="55"/>
                                        </p:tgtEl>
                                      </p:cBhvr>
                                    </p:animEffect>
                                    <p:set>
                                      <p:cBhvr>
                                        <p:cTn id="20" dur="1" fill="hold">
                                          <p:stCondLst>
                                            <p:cond delay="499"/>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F86A7-A61A-5E4E-8325-97D79C944C85}"/>
              </a:ext>
            </a:extLst>
          </p:cNvPr>
          <p:cNvSpPr>
            <a:spLocks noGrp="1"/>
          </p:cNvSpPr>
          <p:nvPr>
            <p:ph type="ctrTitle"/>
          </p:nvPr>
        </p:nvSpPr>
        <p:spPr>
          <a:xfrm>
            <a:off x="562676" y="197308"/>
            <a:ext cx="11066648" cy="730126"/>
          </a:xfrm>
        </p:spPr>
        <p:txBody>
          <a:bodyPr>
            <a:normAutofit/>
          </a:bodyPr>
          <a:lstStyle/>
          <a:p>
            <a:pPr algn="l"/>
            <a:r>
              <a:rPr lang="en-US" sz="4400" dirty="0">
                <a:solidFill>
                  <a:schemeClr val="bg1"/>
                </a:solidFill>
                <a:latin typeface="Montserrat" pitchFamily="2" charset="77"/>
              </a:rPr>
              <a:t>Airflow Maturity Hierarchy:</a:t>
            </a:r>
          </a:p>
        </p:txBody>
      </p:sp>
      <p:sp>
        <p:nvSpPr>
          <p:cNvPr id="3" name="Triangle 2">
            <a:extLst>
              <a:ext uri="{FF2B5EF4-FFF2-40B4-BE49-F238E27FC236}">
                <a16:creationId xmlns:a16="http://schemas.microsoft.com/office/drawing/2014/main" id="{C978983B-C1A5-074E-BDF8-E130438DF23E}"/>
              </a:ext>
            </a:extLst>
          </p:cNvPr>
          <p:cNvSpPr/>
          <p:nvPr/>
        </p:nvSpPr>
        <p:spPr>
          <a:xfrm>
            <a:off x="742783" y="1026683"/>
            <a:ext cx="11066648" cy="519545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5" name="Straight Connector 4">
            <a:extLst>
              <a:ext uri="{FF2B5EF4-FFF2-40B4-BE49-F238E27FC236}">
                <a16:creationId xmlns:a16="http://schemas.microsoft.com/office/drawing/2014/main" id="{E8C19223-083A-9944-8860-CD1CAB7378BE}"/>
              </a:ext>
            </a:extLst>
          </p:cNvPr>
          <p:cNvCxnSpPr>
            <a:cxnSpLocks/>
          </p:cNvCxnSpPr>
          <p:nvPr/>
        </p:nvCxnSpPr>
        <p:spPr>
          <a:xfrm>
            <a:off x="1579418" y="5472545"/>
            <a:ext cx="940723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58823CEB-7849-6441-963D-878437EC1B0E}"/>
              </a:ext>
            </a:extLst>
          </p:cNvPr>
          <p:cNvCxnSpPr>
            <a:cxnSpLocks/>
          </p:cNvCxnSpPr>
          <p:nvPr/>
        </p:nvCxnSpPr>
        <p:spPr>
          <a:xfrm>
            <a:off x="2849109" y="4308763"/>
            <a:ext cx="6853999"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CFCC5B90-0D17-B744-9FD0-6CAA91FBE077}"/>
              </a:ext>
            </a:extLst>
          </p:cNvPr>
          <p:cNvCxnSpPr>
            <a:cxnSpLocks/>
          </p:cNvCxnSpPr>
          <p:nvPr/>
        </p:nvCxnSpPr>
        <p:spPr>
          <a:xfrm>
            <a:off x="4087091" y="3138055"/>
            <a:ext cx="437803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A961BDEA-FE4C-6C44-A06A-20ABA0A11829}"/>
              </a:ext>
            </a:extLst>
          </p:cNvPr>
          <p:cNvCxnSpPr>
            <a:cxnSpLocks/>
          </p:cNvCxnSpPr>
          <p:nvPr/>
        </p:nvCxnSpPr>
        <p:spPr>
          <a:xfrm>
            <a:off x="5223162" y="2001983"/>
            <a:ext cx="2105891" cy="0"/>
          </a:xfrm>
          <a:prstGeom prst="line">
            <a:avLst/>
          </a:prstGeom>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6A24606A-07B5-B34F-840A-DA239211ED11}"/>
              </a:ext>
            </a:extLst>
          </p:cNvPr>
          <p:cNvSpPr txBox="1"/>
          <p:nvPr/>
        </p:nvSpPr>
        <p:spPr>
          <a:xfrm>
            <a:off x="3422073" y="5764306"/>
            <a:ext cx="5347854" cy="369332"/>
          </a:xfrm>
          <a:prstGeom prst="rect">
            <a:avLst/>
          </a:prstGeom>
          <a:noFill/>
        </p:spPr>
        <p:txBody>
          <a:bodyPr wrap="square" rtlCol="0">
            <a:spAutoFit/>
          </a:bodyPr>
          <a:lstStyle/>
          <a:p>
            <a:pPr algn="ctr"/>
            <a:r>
              <a:rPr lang="en-US" dirty="0" err="1">
                <a:solidFill>
                  <a:schemeClr val="bg1"/>
                </a:solidFill>
                <a:latin typeface="Montserrat" pitchFamily="2" charset="77"/>
              </a:rPr>
              <a:t>LocalExecutor</a:t>
            </a:r>
            <a:r>
              <a:rPr lang="en-US" dirty="0">
                <a:solidFill>
                  <a:schemeClr val="bg1"/>
                </a:solidFill>
                <a:latin typeface="Montserrat" pitchFamily="2" charset="77"/>
              </a:rPr>
              <a:t> &amp; Traditional Operators </a:t>
            </a:r>
          </a:p>
        </p:txBody>
      </p:sp>
      <p:sp>
        <p:nvSpPr>
          <p:cNvPr id="25" name="TextBox 24">
            <a:extLst>
              <a:ext uri="{FF2B5EF4-FFF2-40B4-BE49-F238E27FC236}">
                <a16:creationId xmlns:a16="http://schemas.microsoft.com/office/drawing/2014/main" id="{F14608AC-AF8B-AF4F-BE3E-EDB095E3853D}"/>
              </a:ext>
            </a:extLst>
          </p:cNvPr>
          <p:cNvSpPr txBox="1"/>
          <p:nvPr/>
        </p:nvSpPr>
        <p:spPr>
          <a:xfrm>
            <a:off x="3584327" y="4739069"/>
            <a:ext cx="5347854" cy="369332"/>
          </a:xfrm>
          <a:prstGeom prst="rect">
            <a:avLst/>
          </a:prstGeom>
          <a:noFill/>
        </p:spPr>
        <p:txBody>
          <a:bodyPr wrap="square" rtlCol="0">
            <a:spAutoFit/>
          </a:bodyPr>
          <a:lstStyle/>
          <a:p>
            <a:pPr algn="ctr"/>
            <a:r>
              <a:rPr lang="en-US" dirty="0" err="1">
                <a:solidFill>
                  <a:schemeClr val="bg1"/>
                </a:solidFill>
                <a:latin typeface="Montserrat" pitchFamily="2" charset="77"/>
              </a:rPr>
              <a:t>LocalExecutor</a:t>
            </a:r>
            <a:r>
              <a:rPr lang="en-US" dirty="0">
                <a:solidFill>
                  <a:schemeClr val="bg1"/>
                </a:solidFill>
                <a:latin typeface="Montserrat" pitchFamily="2" charset="77"/>
              </a:rPr>
              <a:t> &amp; </a:t>
            </a:r>
            <a:r>
              <a:rPr lang="en-US" dirty="0" err="1">
                <a:solidFill>
                  <a:schemeClr val="bg1"/>
                </a:solidFill>
                <a:latin typeface="Montserrat" pitchFamily="2" charset="77"/>
              </a:rPr>
              <a:t>KubernetesPodOperator</a:t>
            </a:r>
            <a:endParaRPr lang="en-US" dirty="0">
              <a:solidFill>
                <a:schemeClr val="bg1"/>
              </a:solidFill>
              <a:latin typeface="Montserrat" pitchFamily="2" charset="77"/>
            </a:endParaRPr>
          </a:p>
        </p:txBody>
      </p:sp>
      <p:sp>
        <p:nvSpPr>
          <p:cNvPr id="26" name="TextBox 25">
            <a:extLst>
              <a:ext uri="{FF2B5EF4-FFF2-40B4-BE49-F238E27FC236}">
                <a16:creationId xmlns:a16="http://schemas.microsoft.com/office/drawing/2014/main" id="{05BCA88D-AC4D-EF4C-A702-F80EC49F0D3F}"/>
              </a:ext>
            </a:extLst>
          </p:cNvPr>
          <p:cNvSpPr txBox="1"/>
          <p:nvPr/>
        </p:nvSpPr>
        <p:spPr>
          <a:xfrm>
            <a:off x="6461577" y="1106995"/>
            <a:ext cx="5347854" cy="646331"/>
          </a:xfrm>
          <a:prstGeom prst="rect">
            <a:avLst/>
          </a:prstGeom>
          <a:noFill/>
        </p:spPr>
        <p:txBody>
          <a:bodyPr wrap="square" rtlCol="0">
            <a:spAutoFit/>
          </a:bodyPr>
          <a:lstStyle/>
          <a:p>
            <a:pPr algn="ctr"/>
            <a:r>
              <a:rPr lang="en-US" dirty="0" err="1">
                <a:solidFill>
                  <a:schemeClr val="bg1"/>
                </a:solidFill>
                <a:latin typeface="Montserrat" pitchFamily="2" charset="77"/>
              </a:rPr>
              <a:t>KubernetesExecutor</a:t>
            </a:r>
            <a:r>
              <a:rPr lang="en-US" dirty="0">
                <a:solidFill>
                  <a:schemeClr val="bg1"/>
                </a:solidFill>
                <a:latin typeface="Montserrat" pitchFamily="2" charset="77"/>
              </a:rPr>
              <a:t> &amp; </a:t>
            </a:r>
            <a:r>
              <a:rPr lang="en-US" dirty="0" err="1">
                <a:solidFill>
                  <a:schemeClr val="bg1"/>
                </a:solidFill>
                <a:latin typeface="Montserrat" pitchFamily="2" charset="77"/>
              </a:rPr>
              <a:t>KubernetesPodOperator</a:t>
            </a:r>
            <a:endParaRPr lang="en-US" dirty="0">
              <a:solidFill>
                <a:schemeClr val="bg1"/>
              </a:solidFill>
              <a:latin typeface="Montserrat" pitchFamily="2" charset="77"/>
            </a:endParaRPr>
          </a:p>
        </p:txBody>
      </p:sp>
      <p:sp>
        <p:nvSpPr>
          <p:cNvPr id="27" name="TextBox 26">
            <a:extLst>
              <a:ext uri="{FF2B5EF4-FFF2-40B4-BE49-F238E27FC236}">
                <a16:creationId xmlns:a16="http://schemas.microsoft.com/office/drawing/2014/main" id="{08B16A1E-99DB-6540-874F-C23653365EFD}"/>
              </a:ext>
            </a:extLst>
          </p:cNvPr>
          <p:cNvSpPr txBox="1"/>
          <p:nvPr/>
        </p:nvSpPr>
        <p:spPr>
          <a:xfrm>
            <a:off x="4391891" y="2419452"/>
            <a:ext cx="3574472" cy="646331"/>
          </a:xfrm>
          <a:prstGeom prst="rect">
            <a:avLst/>
          </a:prstGeom>
          <a:noFill/>
        </p:spPr>
        <p:txBody>
          <a:bodyPr wrap="square" rtlCol="0">
            <a:spAutoFit/>
          </a:bodyPr>
          <a:lstStyle/>
          <a:p>
            <a:pPr algn="ctr"/>
            <a:r>
              <a:rPr lang="en-US" dirty="0" err="1">
                <a:solidFill>
                  <a:schemeClr val="bg1"/>
                </a:solidFill>
                <a:latin typeface="Montserrat" pitchFamily="2" charset="77"/>
              </a:rPr>
              <a:t>KubernetesExecutor</a:t>
            </a:r>
            <a:r>
              <a:rPr lang="en-US" dirty="0">
                <a:solidFill>
                  <a:schemeClr val="bg1"/>
                </a:solidFill>
                <a:latin typeface="Montserrat" pitchFamily="2" charset="77"/>
              </a:rPr>
              <a:t> &amp; Traditional Operators</a:t>
            </a:r>
          </a:p>
        </p:txBody>
      </p:sp>
      <p:sp>
        <p:nvSpPr>
          <p:cNvPr id="28" name="TextBox 27">
            <a:extLst>
              <a:ext uri="{FF2B5EF4-FFF2-40B4-BE49-F238E27FC236}">
                <a16:creationId xmlns:a16="http://schemas.microsoft.com/office/drawing/2014/main" id="{ED886252-E884-0343-9D40-C09205063D28}"/>
              </a:ext>
            </a:extLst>
          </p:cNvPr>
          <p:cNvSpPr txBox="1"/>
          <p:nvPr/>
        </p:nvSpPr>
        <p:spPr>
          <a:xfrm>
            <a:off x="3602180" y="3736170"/>
            <a:ext cx="5347854" cy="369332"/>
          </a:xfrm>
          <a:prstGeom prst="rect">
            <a:avLst/>
          </a:prstGeom>
          <a:noFill/>
        </p:spPr>
        <p:txBody>
          <a:bodyPr wrap="square" rtlCol="0">
            <a:spAutoFit/>
          </a:bodyPr>
          <a:lstStyle/>
          <a:p>
            <a:pPr algn="ctr"/>
            <a:r>
              <a:rPr lang="en-US" dirty="0" err="1">
                <a:solidFill>
                  <a:schemeClr val="bg1"/>
                </a:solidFill>
                <a:latin typeface="Montserrat" pitchFamily="2" charset="77"/>
              </a:rPr>
              <a:t>CeleryExecutor</a:t>
            </a:r>
            <a:r>
              <a:rPr lang="en-US" dirty="0">
                <a:solidFill>
                  <a:schemeClr val="bg1"/>
                </a:solidFill>
                <a:latin typeface="Montserrat" pitchFamily="2" charset="77"/>
              </a:rPr>
              <a:t> &amp; Traditional Operators</a:t>
            </a:r>
          </a:p>
        </p:txBody>
      </p:sp>
      <p:cxnSp>
        <p:nvCxnSpPr>
          <p:cNvPr id="37" name="Straight Arrow Connector 36">
            <a:extLst>
              <a:ext uri="{FF2B5EF4-FFF2-40B4-BE49-F238E27FC236}">
                <a16:creationId xmlns:a16="http://schemas.microsoft.com/office/drawing/2014/main" id="{F264CA08-FBC8-FA4B-AA8F-F92E25BC52B9}"/>
              </a:ext>
            </a:extLst>
          </p:cNvPr>
          <p:cNvCxnSpPr>
            <a:cxnSpLocks/>
          </p:cNvCxnSpPr>
          <p:nvPr/>
        </p:nvCxnSpPr>
        <p:spPr>
          <a:xfrm flipH="1">
            <a:off x="6283036" y="1428566"/>
            <a:ext cx="1216272" cy="170284"/>
          </a:xfrm>
          <a:prstGeom prst="straightConnector1">
            <a:avLst/>
          </a:prstGeom>
          <a:ln w="793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877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F86A7-A61A-5E4E-8325-97D79C944C85}"/>
              </a:ext>
            </a:extLst>
          </p:cNvPr>
          <p:cNvSpPr>
            <a:spLocks noGrp="1"/>
          </p:cNvSpPr>
          <p:nvPr>
            <p:ph type="ctrTitle"/>
          </p:nvPr>
        </p:nvSpPr>
        <p:spPr>
          <a:xfrm>
            <a:off x="400422" y="271143"/>
            <a:ext cx="12595143" cy="730126"/>
          </a:xfrm>
        </p:spPr>
        <p:txBody>
          <a:bodyPr>
            <a:noAutofit/>
          </a:bodyPr>
          <a:lstStyle/>
          <a:p>
            <a:pPr algn="l"/>
            <a:r>
              <a:rPr lang="en-US" sz="4000" dirty="0">
                <a:solidFill>
                  <a:schemeClr val="bg1"/>
                </a:solidFill>
                <a:latin typeface="Montserrat" pitchFamily="2" charset="77"/>
              </a:rPr>
              <a:t>Airflow Gold Standard Architecture (Azure)</a:t>
            </a:r>
          </a:p>
        </p:txBody>
      </p:sp>
      <p:sp>
        <p:nvSpPr>
          <p:cNvPr id="3" name="Rounded Rectangle 2">
            <a:extLst>
              <a:ext uri="{FF2B5EF4-FFF2-40B4-BE49-F238E27FC236}">
                <a16:creationId xmlns:a16="http://schemas.microsoft.com/office/drawing/2014/main" id="{93BC0586-EA2C-3542-9803-1100F3CF6511}"/>
              </a:ext>
            </a:extLst>
          </p:cNvPr>
          <p:cNvSpPr/>
          <p:nvPr/>
        </p:nvSpPr>
        <p:spPr>
          <a:xfrm>
            <a:off x="400422" y="1579418"/>
            <a:ext cx="5430982" cy="2258291"/>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CE220172-B5C9-AC4D-B0C9-951B089B85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7397" y="1690009"/>
            <a:ext cx="1833282" cy="322257"/>
          </a:xfrm>
          <a:prstGeom prst="rect">
            <a:avLst/>
          </a:prstGeom>
        </p:spPr>
      </p:pic>
      <p:sp>
        <p:nvSpPr>
          <p:cNvPr id="5" name="Rounded Rectangle 4">
            <a:extLst>
              <a:ext uri="{FF2B5EF4-FFF2-40B4-BE49-F238E27FC236}">
                <a16:creationId xmlns:a16="http://schemas.microsoft.com/office/drawing/2014/main" id="{299D56F8-5318-CE42-BB51-282A23D11D43}"/>
              </a:ext>
            </a:extLst>
          </p:cNvPr>
          <p:cNvSpPr/>
          <p:nvPr/>
        </p:nvSpPr>
        <p:spPr>
          <a:xfrm>
            <a:off x="705763" y="2614902"/>
            <a:ext cx="2043953" cy="717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Airflow UI</a:t>
            </a:r>
          </a:p>
        </p:txBody>
      </p:sp>
      <p:pic>
        <p:nvPicPr>
          <p:cNvPr id="6" name="Picture 5" descr="A close up of a logo&#10;&#10;Description automatically generated">
            <a:extLst>
              <a:ext uri="{FF2B5EF4-FFF2-40B4-BE49-F238E27FC236}">
                <a16:creationId xmlns:a16="http://schemas.microsoft.com/office/drawing/2014/main" id="{D12C9608-8117-6642-AFE8-82FA4DADA636}"/>
              </a:ext>
            </a:extLst>
          </p:cNvPr>
          <p:cNvPicPr>
            <a:picLocks noChangeAspect="1"/>
          </p:cNvPicPr>
          <p:nvPr/>
        </p:nvPicPr>
        <p:blipFill>
          <a:blip r:embed="rId5"/>
          <a:stretch>
            <a:fillRect/>
          </a:stretch>
        </p:blipFill>
        <p:spPr>
          <a:xfrm>
            <a:off x="2421317" y="2651494"/>
            <a:ext cx="321697" cy="303105"/>
          </a:xfrm>
          <a:prstGeom prst="rect">
            <a:avLst/>
          </a:prstGeom>
        </p:spPr>
      </p:pic>
      <p:sp>
        <p:nvSpPr>
          <p:cNvPr id="7" name="Rounded Rectangle 6">
            <a:extLst>
              <a:ext uri="{FF2B5EF4-FFF2-40B4-BE49-F238E27FC236}">
                <a16:creationId xmlns:a16="http://schemas.microsoft.com/office/drawing/2014/main" id="{19A6DE05-B2F2-A847-9143-21F4BEC34D72}"/>
              </a:ext>
            </a:extLst>
          </p:cNvPr>
          <p:cNvSpPr/>
          <p:nvPr/>
        </p:nvSpPr>
        <p:spPr>
          <a:xfrm>
            <a:off x="3196471" y="2595684"/>
            <a:ext cx="2221496" cy="7363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Airflow Scheduler</a:t>
            </a:r>
          </a:p>
        </p:txBody>
      </p:sp>
      <p:pic>
        <p:nvPicPr>
          <p:cNvPr id="8" name="Picture 7" descr="A close up of a logo&#10;&#10;Description automatically generated">
            <a:extLst>
              <a:ext uri="{FF2B5EF4-FFF2-40B4-BE49-F238E27FC236}">
                <a16:creationId xmlns:a16="http://schemas.microsoft.com/office/drawing/2014/main" id="{EBCCBFB2-DAFF-8C4A-9832-E31410BBA92B}"/>
              </a:ext>
            </a:extLst>
          </p:cNvPr>
          <p:cNvPicPr>
            <a:picLocks noChangeAspect="1"/>
          </p:cNvPicPr>
          <p:nvPr/>
        </p:nvPicPr>
        <p:blipFill>
          <a:blip r:embed="rId5"/>
          <a:stretch>
            <a:fillRect/>
          </a:stretch>
        </p:blipFill>
        <p:spPr>
          <a:xfrm>
            <a:off x="5120676" y="2614902"/>
            <a:ext cx="321697" cy="303105"/>
          </a:xfrm>
          <a:prstGeom prst="rect">
            <a:avLst/>
          </a:prstGeom>
        </p:spPr>
      </p:pic>
      <p:pic>
        <p:nvPicPr>
          <p:cNvPr id="10" name="Picture 9" descr="A picture containing food, mug, sign&#10;&#10;Description automatically generated">
            <a:extLst>
              <a:ext uri="{FF2B5EF4-FFF2-40B4-BE49-F238E27FC236}">
                <a16:creationId xmlns:a16="http://schemas.microsoft.com/office/drawing/2014/main" id="{4F23CD3E-0F21-0742-8217-BFD4BAFBDB75}"/>
              </a:ext>
            </a:extLst>
          </p:cNvPr>
          <p:cNvPicPr>
            <a:picLocks noChangeAspect="1"/>
          </p:cNvPicPr>
          <p:nvPr/>
        </p:nvPicPr>
        <p:blipFill>
          <a:blip r:embed="rId6"/>
          <a:stretch>
            <a:fillRect/>
          </a:stretch>
        </p:blipFill>
        <p:spPr>
          <a:xfrm>
            <a:off x="645576" y="5023088"/>
            <a:ext cx="1204548" cy="963638"/>
          </a:xfrm>
          <a:prstGeom prst="rect">
            <a:avLst/>
          </a:prstGeom>
        </p:spPr>
      </p:pic>
      <p:sp>
        <p:nvSpPr>
          <p:cNvPr id="11" name="Title 1">
            <a:extLst>
              <a:ext uri="{FF2B5EF4-FFF2-40B4-BE49-F238E27FC236}">
                <a16:creationId xmlns:a16="http://schemas.microsoft.com/office/drawing/2014/main" id="{911E2EF2-E085-684C-AC3C-DE3CB5510607}"/>
              </a:ext>
            </a:extLst>
          </p:cNvPr>
          <p:cNvSpPr txBox="1">
            <a:spLocks/>
          </p:cNvSpPr>
          <p:nvPr/>
        </p:nvSpPr>
        <p:spPr>
          <a:xfrm>
            <a:off x="186491" y="5778161"/>
            <a:ext cx="2264068" cy="73012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dirty="0">
                <a:solidFill>
                  <a:schemeClr val="bg1"/>
                </a:solidFill>
                <a:latin typeface="Montserrat" pitchFamily="2" charset="77"/>
              </a:rPr>
              <a:t>Airflow Metadata Database</a:t>
            </a:r>
          </a:p>
        </p:txBody>
      </p:sp>
      <p:pic>
        <p:nvPicPr>
          <p:cNvPr id="12" name="Picture 11" descr="A close up of a sign&#10;&#10;Description automatically generated">
            <a:extLst>
              <a:ext uri="{FF2B5EF4-FFF2-40B4-BE49-F238E27FC236}">
                <a16:creationId xmlns:a16="http://schemas.microsoft.com/office/drawing/2014/main" id="{229EDDCA-5C70-9745-B5D5-B66CCD3A9588}"/>
              </a:ext>
            </a:extLst>
          </p:cNvPr>
          <p:cNvPicPr>
            <a:picLocks noChangeAspect="1"/>
          </p:cNvPicPr>
          <p:nvPr/>
        </p:nvPicPr>
        <p:blipFill>
          <a:blip r:embed="rId7"/>
          <a:stretch>
            <a:fillRect/>
          </a:stretch>
        </p:blipFill>
        <p:spPr>
          <a:xfrm>
            <a:off x="3007442" y="4960819"/>
            <a:ext cx="1044414" cy="1044414"/>
          </a:xfrm>
          <a:prstGeom prst="rect">
            <a:avLst/>
          </a:prstGeom>
        </p:spPr>
      </p:pic>
      <p:sp>
        <p:nvSpPr>
          <p:cNvPr id="13" name="Title 1">
            <a:extLst>
              <a:ext uri="{FF2B5EF4-FFF2-40B4-BE49-F238E27FC236}">
                <a16:creationId xmlns:a16="http://schemas.microsoft.com/office/drawing/2014/main" id="{77FA7F8E-10E1-E542-9CA4-243D1D92FADD}"/>
              </a:ext>
            </a:extLst>
          </p:cNvPr>
          <p:cNvSpPr txBox="1">
            <a:spLocks/>
          </p:cNvSpPr>
          <p:nvPr/>
        </p:nvSpPr>
        <p:spPr>
          <a:xfrm>
            <a:off x="3007442" y="5906198"/>
            <a:ext cx="1044414" cy="301452"/>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dirty="0">
                <a:solidFill>
                  <a:schemeClr val="bg1"/>
                </a:solidFill>
                <a:latin typeface="Montserrat" pitchFamily="2" charset="77"/>
              </a:rPr>
              <a:t>DAGS</a:t>
            </a:r>
          </a:p>
        </p:txBody>
      </p:sp>
      <p:cxnSp>
        <p:nvCxnSpPr>
          <p:cNvPr id="15" name="Straight Connector 14">
            <a:extLst>
              <a:ext uri="{FF2B5EF4-FFF2-40B4-BE49-F238E27FC236}">
                <a16:creationId xmlns:a16="http://schemas.microsoft.com/office/drawing/2014/main" id="{CEFD372E-D0E1-4C41-80DE-F961F4B56BE6}"/>
              </a:ext>
            </a:extLst>
          </p:cNvPr>
          <p:cNvCxnSpPr>
            <a:stCxn id="10" idx="0"/>
            <a:endCxn id="3" idx="2"/>
          </p:cNvCxnSpPr>
          <p:nvPr/>
        </p:nvCxnSpPr>
        <p:spPr>
          <a:xfrm flipV="1">
            <a:off x="1247850" y="3837709"/>
            <a:ext cx="1868063" cy="1185379"/>
          </a:xfrm>
          <a:prstGeom prst="line">
            <a:avLst/>
          </a:prstGeom>
          <a:ln w="317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11152C-3D0D-0241-904C-3038CD4F6D01}"/>
              </a:ext>
            </a:extLst>
          </p:cNvPr>
          <p:cNvCxnSpPr>
            <a:cxnSpLocks/>
            <a:stCxn id="12" idx="0"/>
            <a:endCxn id="3" idx="2"/>
          </p:cNvCxnSpPr>
          <p:nvPr/>
        </p:nvCxnSpPr>
        <p:spPr>
          <a:xfrm flipH="1" flipV="1">
            <a:off x="3115913" y="3837709"/>
            <a:ext cx="413736" cy="1123110"/>
          </a:xfrm>
          <a:prstGeom prst="line">
            <a:avLst/>
          </a:prstGeom>
          <a:ln w="317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1A65AC5-3405-A249-9BCA-AF6A1F9487A6}"/>
              </a:ext>
            </a:extLst>
          </p:cNvPr>
          <p:cNvCxnSpPr>
            <a:cxnSpLocks/>
            <a:stCxn id="26" idx="0"/>
          </p:cNvCxnSpPr>
          <p:nvPr/>
        </p:nvCxnSpPr>
        <p:spPr>
          <a:xfrm flipH="1" flipV="1">
            <a:off x="3115916" y="3837710"/>
            <a:ext cx="2695532" cy="1060244"/>
          </a:xfrm>
          <a:prstGeom prst="line">
            <a:avLst/>
          </a:prstGeom>
          <a:ln w="3175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BC962331-65CB-1E42-899F-D00E27C2F8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45758" y="4897954"/>
            <a:ext cx="931380" cy="931380"/>
          </a:xfrm>
          <a:prstGeom prst="rect">
            <a:avLst/>
          </a:prstGeom>
        </p:spPr>
      </p:pic>
      <p:sp>
        <p:nvSpPr>
          <p:cNvPr id="27" name="Title 1">
            <a:extLst>
              <a:ext uri="{FF2B5EF4-FFF2-40B4-BE49-F238E27FC236}">
                <a16:creationId xmlns:a16="http://schemas.microsoft.com/office/drawing/2014/main" id="{54ABD905-9FB7-4D4D-B092-759F7FFCF768}"/>
              </a:ext>
            </a:extLst>
          </p:cNvPr>
          <p:cNvSpPr txBox="1">
            <a:spLocks/>
          </p:cNvSpPr>
          <p:nvPr/>
        </p:nvSpPr>
        <p:spPr>
          <a:xfrm>
            <a:off x="5022915" y="5724132"/>
            <a:ext cx="1616977" cy="56220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dirty="0">
                <a:solidFill>
                  <a:schemeClr val="bg1"/>
                </a:solidFill>
                <a:latin typeface="Montserrat" pitchFamily="2" charset="77"/>
              </a:rPr>
              <a:t>Container Registry</a:t>
            </a:r>
          </a:p>
        </p:txBody>
      </p:sp>
      <p:pic>
        <p:nvPicPr>
          <p:cNvPr id="36" name="Graphic 35">
            <a:extLst>
              <a:ext uri="{FF2B5EF4-FFF2-40B4-BE49-F238E27FC236}">
                <a16:creationId xmlns:a16="http://schemas.microsoft.com/office/drawing/2014/main" id="{69A590A2-9A3D-E545-B6A6-AD0FBEB02D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2406" y="1585808"/>
            <a:ext cx="779650" cy="779650"/>
          </a:xfrm>
          <a:prstGeom prst="rect">
            <a:avLst/>
          </a:prstGeom>
        </p:spPr>
      </p:pic>
      <p:pic>
        <p:nvPicPr>
          <p:cNvPr id="58" name="Picture 57" descr="A close up of a sign&#10;&#10;Description automatically generated">
            <a:extLst>
              <a:ext uri="{FF2B5EF4-FFF2-40B4-BE49-F238E27FC236}">
                <a16:creationId xmlns:a16="http://schemas.microsoft.com/office/drawing/2014/main" id="{CE8C9D69-00FD-6B4A-999B-8B9E74161F99}"/>
              </a:ext>
            </a:extLst>
          </p:cNvPr>
          <p:cNvPicPr>
            <a:picLocks noChangeAspect="1"/>
          </p:cNvPicPr>
          <p:nvPr/>
        </p:nvPicPr>
        <p:blipFill>
          <a:blip r:embed="rId12"/>
          <a:stretch>
            <a:fillRect/>
          </a:stretch>
        </p:blipFill>
        <p:spPr>
          <a:xfrm>
            <a:off x="749222" y="2624949"/>
            <a:ext cx="283009" cy="283009"/>
          </a:xfrm>
          <a:prstGeom prst="rect">
            <a:avLst/>
          </a:prstGeom>
        </p:spPr>
      </p:pic>
      <p:pic>
        <p:nvPicPr>
          <p:cNvPr id="60" name="Picture 59" descr="A close up of a logo&#10;&#10;Description automatically generated">
            <a:extLst>
              <a:ext uri="{FF2B5EF4-FFF2-40B4-BE49-F238E27FC236}">
                <a16:creationId xmlns:a16="http://schemas.microsoft.com/office/drawing/2014/main" id="{A4E1DB04-53BD-7E45-A05F-CAAE3F2BB8E0}"/>
              </a:ext>
            </a:extLst>
          </p:cNvPr>
          <p:cNvPicPr>
            <a:picLocks noChangeAspect="1"/>
          </p:cNvPicPr>
          <p:nvPr/>
        </p:nvPicPr>
        <p:blipFill>
          <a:blip r:embed="rId13"/>
          <a:stretch>
            <a:fillRect/>
          </a:stretch>
        </p:blipFill>
        <p:spPr>
          <a:xfrm>
            <a:off x="1385902" y="1648389"/>
            <a:ext cx="299181" cy="299181"/>
          </a:xfrm>
          <a:prstGeom prst="rect">
            <a:avLst/>
          </a:prstGeom>
        </p:spPr>
      </p:pic>
      <p:pic>
        <p:nvPicPr>
          <p:cNvPr id="62" name="Picture 61" descr="A close up of a logo&#10;&#10;Description automatically generated">
            <a:extLst>
              <a:ext uri="{FF2B5EF4-FFF2-40B4-BE49-F238E27FC236}">
                <a16:creationId xmlns:a16="http://schemas.microsoft.com/office/drawing/2014/main" id="{5B55ECC0-EE16-4445-B7E9-37F569C47994}"/>
              </a:ext>
            </a:extLst>
          </p:cNvPr>
          <p:cNvPicPr>
            <a:picLocks noChangeAspect="1"/>
          </p:cNvPicPr>
          <p:nvPr/>
        </p:nvPicPr>
        <p:blipFill>
          <a:blip r:embed="rId14"/>
          <a:stretch>
            <a:fillRect/>
          </a:stretch>
        </p:blipFill>
        <p:spPr>
          <a:xfrm>
            <a:off x="560336" y="4897954"/>
            <a:ext cx="306603" cy="306603"/>
          </a:xfrm>
          <a:prstGeom prst="rect">
            <a:avLst/>
          </a:prstGeom>
        </p:spPr>
      </p:pic>
      <p:pic>
        <p:nvPicPr>
          <p:cNvPr id="64" name="Picture 63" descr="A picture containing drawing&#10;&#10;Description automatically generated">
            <a:extLst>
              <a:ext uri="{FF2B5EF4-FFF2-40B4-BE49-F238E27FC236}">
                <a16:creationId xmlns:a16="http://schemas.microsoft.com/office/drawing/2014/main" id="{1F13C54B-1EE9-3846-A769-ED46FAC23329}"/>
              </a:ext>
            </a:extLst>
          </p:cNvPr>
          <p:cNvPicPr>
            <a:picLocks noChangeAspect="1"/>
          </p:cNvPicPr>
          <p:nvPr/>
        </p:nvPicPr>
        <p:blipFill>
          <a:blip r:embed="rId15"/>
          <a:stretch>
            <a:fillRect/>
          </a:stretch>
        </p:blipFill>
        <p:spPr>
          <a:xfrm>
            <a:off x="2931361" y="4852651"/>
            <a:ext cx="293023" cy="293023"/>
          </a:xfrm>
          <a:prstGeom prst="rect">
            <a:avLst/>
          </a:prstGeom>
        </p:spPr>
      </p:pic>
      <p:pic>
        <p:nvPicPr>
          <p:cNvPr id="66" name="Picture 65" descr="A close up of a logo&#10;&#10;Description automatically generated">
            <a:extLst>
              <a:ext uri="{FF2B5EF4-FFF2-40B4-BE49-F238E27FC236}">
                <a16:creationId xmlns:a16="http://schemas.microsoft.com/office/drawing/2014/main" id="{5AE7C533-03FE-2746-BE52-B7BF147121F9}"/>
              </a:ext>
            </a:extLst>
          </p:cNvPr>
          <p:cNvPicPr>
            <a:picLocks noChangeAspect="1"/>
          </p:cNvPicPr>
          <p:nvPr/>
        </p:nvPicPr>
        <p:blipFill>
          <a:blip r:embed="rId16"/>
          <a:stretch>
            <a:fillRect/>
          </a:stretch>
        </p:blipFill>
        <p:spPr>
          <a:xfrm>
            <a:off x="5158091" y="4831767"/>
            <a:ext cx="294685" cy="294685"/>
          </a:xfrm>
          <a:prstGeom prst="rect">
            <a:avLst/>
          </a:prstGeom>
        </p:spPr>
      </p:pic>
      <p:pic>
        <p:nvPicPr>
          <p:cNvPr id="81" name="Picture 80" descr="A close up of a sign&#10;&#10;Description automatically generated">
            <a:extLst>
              <a:ext uri="{FF2B5EF4-FFF2-40B4-BE49-F238E27FC236}">
                <a16:creationId xmlns:a16="http://schemas.microsoft.com/office/drawing/2014/main" id="{AC49B039-FE29-FE43-B583-92ACD84AF26F}"/>
              </a:ext>
            </a:extLst>
          </p:cNvPr>
          <p:cNvPicPr>
            <a:picLocks noChangeAspect="1"/>
          </p:cNvPicPr>
          <p:nvPr/>
        </p:nvPicPr>
        <p:blipFill>
          <a:blip r:embed="rId12"/>
          <a:stretch>
            <a:fillRect/>
          </a:stretch>
        </p:blipFill>
        <p:spPr>
          <a:xfrm>
            <a:off x="3242114" y="2624949"/>
            <a:ext cx="283009" cy="283009"/>
          </a:xfrm>
          <a:prstGeom prst="rect">
            <a:avLst/>
          </a:prstGeom>
        </p:spPr>
      </p:pic>
      <p:pic>
        <p:nvPicPr>
          <p:cNvPr id="82" name="Picture 81" descr="A close up of a sign&#10;&#10;Description automatically generated">
            <a:extLst>
              <a:ext uri="{FF2B5EF4-FFF2-40B4-BE49-F238E27FC236}">
                <a16:creationId xmlns:a16="http://schemas.microsoft.com/office/drawing/2014/main" id="{1FAF30C2-36D3-2C4B-BF26-929B14284CE2}"/>
              </a:ext>
            </a:extLst>
          </p:cNvPr>
          <p:cNvPicPr>
            <a:picLocks noChangeAspect="1"/>
          </p:cNvPicPr>
          <p:nvPr/>
        </p:nvPicPr>
        <p:blipFill>
          <a:blip r:embed="rId12"/>
          <a:stretch>
            <a:fillRect/>
          </a:stretch>
        </p:blipFill>
        <p:spPr>
          <a:xfrm>
            <a:off x="6998318" y="1626915"/>
            <a:ext cx="548640" cy="548640"/>
          </a:xfrm>
          <a:prstGeom prst="rect">
            <a:avLst/>
          </a:prstGeom>
        </p:spPr>
      </p:pic>
      <p:pic>
        <p:nvPicPr>
          <p:cNvPr id="83" name="Picture 82" descr="A close up of a logo&#10;&#10;Description automatically generated">
            <a:extLst>
              <a:ext uri="{FF2B5EF4-FFF2-40B4-BE49-F238E27FC236}">
                <a16:creationId xmlns:a16="http://schemas.microsoft.com/office/drawing/2014/main" id="{5C923800-2449-094B-BBCC-A9F0C8E0DF75}"/>
              </a:ext>
            </a:extLst>
          </p:cNvPr>
          <p:cNvPicPr>
            <a:picLocks noChangeAspect="1"/>
          </p:cNvPicPr>
          <p:nvPr/>
        </p:nvPicPr>
        <p:blipFill>
          <a:blip r:embed="rId13"/>
          <a:stretch>
            <a:fillRect/>
          </a:stretch>
        </p:blipFill>
        <p:spPr>
          <a:xfrm>
            <a:off x="6998318" y="2444859"/>
            <a:ext cx="548640" cy="548640"/>
          </a:xfrm>
          <a:prstGeom prst="rect">
            <a:avLst/>
          </a:prstGeom>
        </p:spPr>
      </p:pic>
      <p:pic>
        <p:nvPicPr>
          <p:cNvPr id="84" name="Picture 83" descr="A close up of a logo&#10;&#10;Description automatically generated">
            <a:extLst>
              <a:ext uri="{FF2B5EF4-FFF2-40B4-BE49-F238E27FC236}">
                <a16:creationId xmlns:a16="http://schemas.microsoft.com/office/drawing/2014/main" id="{CB1CDCF2-BF79-034D-AB8A-0358782BB8ED}"/>
              </a:ext>
            </a:extLst>
          </p:cNvPr>
          <p:cNvPicPr>
            <a:picLocks noChangeAspect="1"/>
          </p:cNvPicPr>
          <p:nvPr/>
        </p:nvPicPr>
        <p:blipFill>
          <a:blip r:embed="rId14"/>
          <a:stretch>
            <a:fillRect/>
          </a:stretch>
        </p:blipFill>
        <p:spPr>
          <a:xfrm>
            <a:off x="6998318" y="3262557"/>
            <a:ext cx="548640" cy="548640"/>
          </a:xfrm>
          <a:prstGeom prst="rect">
            <a:avLst/>
          </a:prstGeom>
        </p:spPr>
      </p:pic>
      <p:pic>
        <p:nvPicPr>
          <p:cNvPr id="85" name="Picture 84" descr="A picture containing drawing&#10;&#10;Description automatically generated">
            <a:extLst>
              <a:ext uri="{FF2B5EF4-FFF2-40B4-BE49-F238E27FC236}">
                <a16:creationId xmlns:a16="http://schemas.microsoft.com/office/drawing/2014/main" id="{6AEA8B1D-21EB-A944-927E-F94566BF7209}"/>
              </a:ext>
            </a:extLst>
          </p:cNvPr>
          <p:cNvPicPr>
            <a:picLocks noChangeAspect="1"/>
          </p:cNvPicPr>
          <p:nvPr/>
        </p:nvPicPr>
        <p:blipFill>
          <a:blip r:embed="rId15"/>
          <a:stretch>
            <a:fillRect/>
          </a:stretch>
        </p:blipFill>
        <p:spPr>
          <a:xfrm>
            <a:off x="6998318" y="4080010"/>
            <a:ext cx="548640" cy="548640"/>
          </a:xfrm>
          <a:prstGeom prst="rect">
            <a:avLst/>
          </a:prstGeom>
        </p:spPr>
      </p:pic>
      <p:pic>
        <p:nvPicPr>
          <p:cNvPr id="86" name="Picture 85" descr="A close up of a logo&#10;&#10;Description automatically generated">
            <a:extLst>
              <a:ext uri="{FF2B5EF4-FFF2-40B4-BE49-F238E27FC236}">
                <a16:creationId xmlns:a16="http://schemas.microsoft.com/office/drawing/2014/main" id="{F829003B-D177-2E49-A045-525E1E50E1AC}"/>
              </a:ext>
            </a:extLst>
          </p:cNvPr>
          <p:cNvPicPr>
            <a:picLocks noChangeAspect="1"/>
          </p:cNvPicPr>
          <p:nvPr/>
        </p:nvPicPr>
        <p:blipFill>
          <a:blip r:embed="rId16"/>
          <a:stretch>
            <a:fillRect/>
          </a:stretch>
        </p:blipFill>
        <p:spPr>
          <a:xfrm>
            <a:off x="6997478" y="4901023"/>
            <a:ext cx="548640" cy="548640"/>
          </a:xfrm>
          <a:prstGeom prst="rect">
            <a:avLst/>
          </a:prstGeom>
        </p:spPr>
      </p:pic>
      <p:sp>
        <p:nvSpPr>
          <p:cNvPr id="88" name="TextBox 87">
            <a:extLst>
              <a:ext uri="{FF2B5EF4-FFF2-40B4-BE49-F238E27FC236}">
                <a16:creationId xmlns:a16="http://schemas.microsoft.com/office/drawing/2014/main" id="{8EA5A07A-BE75-E24B-8B02-401B9BC7A732}"/>
              </a:ext>
            </a:extLst>
          </p:cNvPr>
          <p:cNvSpPr txBox="1"/>
          <p:nvPr/>
        </p:nvSpPr>
        <p:spPr>
          <a:xfrm>
            <a:off x="7670649" y="1705165"/>
            <a:ext cx="3815588" cy="369332"/>
          </a:xfrm>
          <a:prstGeom prst="rect">
            <a:avLst/>
          </a:prstGeom>
          <a:noFill/>
        </p:spPr>
        <p:txBody>
          <a:bodyPr wrap="square" rtlCol="0">
            <a:spAutoFit/>
          </a:bodyPr>
          <a:lstStyle/>
          <a:p>
            <a:r>
              <a:rPr lang="en-US" dirty="0">
                <a:solidFill>
                  <a:schemeClr val="bg1"/>
                </a:solidFill>
              </a:rPr>
              <a:t>UI and Scheduler in Containers</a:t>
            </a:r>
          </a:p>
        </p:txBody>
      </p:sp>
      <p:sp>
        <p:nvSpPr>
          <p:cNvPr id="89" name="TextBox 88">
            <a:extLst>
              <a:ext uri="{FF2B5EF4-FFF2-40B4-BE49-F238E27FC236}">
                <a16:creationId xmlns:a16="http://schemas.microsoft.com/office/drawing/2014/main" id="{94BFBFD7-1D72-B742-AD64-C8DC474DE545}"/>
              </a:ext>
            </a:extLst>
          </p:cNvPr>
          <p:cNvSpPr txBox="1"/>
          <p:nvPr/>
        </p:nvSpPr>
        <p:spPr>
          <a:xfrm>
            <a:off x="7670649" y="2528688"/>
            <a:ext cx="3815588" cy="369332"/>
          </a:xfrm>
          <a:prstGeom prst="rect">
            <a:avLst/>
          </a:prstGeom>
          <a:noFill/>
        </p:spPr>
        <p:txBody>
          <a:bodyPr wrap="square" rtlCol="0">
            <a:spAutoFit/>
          </a:bodyPr>
          <a:lstStyle/>
          <a:p>
            <a:r>
              <a:rPr lang="en-US" dirty="0">
                <a:solidFill>
                  <a:schemeClr val="bg1"/>
                </a:solidFill>
              </a:rPr>
              <a:t>Kubernetes as a service with AKS</a:t>
            </a:r>
          </a:p>
        </p:txBody>
      </p:sp>
      <p:sp>
        <p:nvSpPr>
          <p:cNvPr id="90" name="TextBox 89">
            <a:extLst>
              <a:ext uri="{FF2B5EF4-FFF2-40B4-BE49-F238E27FC236}">
                <a16:creationId xmlns:a16="http://schemas.microsoft.com/office/drawing/2014/main" id="{F2EDDC5B-6F1F-B943-BB40-5EF60915EDA6}"/>
              </a:ext>
            </a:extLst>
          </p:cNvPr>
          <p:cNvSpPr txBox="1"/>
          <p:nvPr/>
        </p:nvSpPr>
        <p:spPr>
          <a:xfrm>
            <a:off x="7670012" y="3353129"/>
            <a:ext cx="3815588" cy="369332"/>
          </a:xfrm>
          <a:prstGeom prst="rect">
            <a:avLst/>
          </a:prstGeom>
          <a:noFill/>
        </p:spPr>
        <p:txBody>
          <a:bodyPr wrap="square" rtlCol="0">
            <a:spAutoFit/>
          </a:bodyPr>
          <a:lstStyle/>
          <a:p>
            <a:r>
              <a:rPr lang="en-US" dirty="0">
                <a:solidFill>
                  <a:schemeClr val="bg1"/>
                </a:solidFill>
              </a:rPr>
              <a:t>MySQL (or Postgres) as a service</a:t>
            </a:r>
          </a:p>
        </p:txBody>
      </p:sp>
      <p:sp>
        <p:nvSpPr>
          <p:cNvPr id="91" name="TextBox 90">
            <a:extLst>
              <a:ext uri="{FF2B5EF4-FFF2-40B4-BE49-F238E27FC236}">
                <a16:creationId xmlns:a16="http://schemas.microsoft.com/office/drawing/2014/main" id="{81393DC1-B6E5-C248-9509-856404C65641}"/>
              </a:ext>
            </a:extLst>
          </p:cNvPr>
          <p:cNvSpPr txBox="1"/>
          <p:nvPr/>
        </p:nvSpPr>
        <p:spPr>
          <a:xfrm>
            <a:off x="7670649" y="4169664"/>
            <a:ext cx="3815588" cy="369332"/>
          </a:xfrm>
          <a:prstGeom prst="rect">
            <a:avLst/>
          </a:prstGeom>
          <a:noFill/>
        </p:spPr>
        <p:txBody>
          <a:bodyPr wrap="square" rtlCol="0">
            <a:spAutoFit/>
          </a:bodyPr>
          <a:lstStyle/>
          <a:p>
            <a:r>
              <a:rPr lang="en-US" dirty="0">
                <a:solidFill>
                  <a:schemeClr val="bg1"/>
                </a:solidFill>
              </a:rPr>
              <a:t>DAGS in a blob mounted as a PV</a:t>
            </a:r>
          </a:p>
        </p:txBody>
      </p:sp>
      <p:sp>
        <p:nvSpPr>
          <p:cNvPr id="92" name="TextBox 91">
            <a:extLst>
              <a:ext uri="{FF2B5EF4-FFF2-40B4-BE49-F238E27FC236}">
                <a16:creationId xmlns:a16="http://schemas.microsoft.com/office/drawing/2014/main" id="{09F27F1A-BA3C-AA41-B6F7-9944857FAFEA}"/>
              </a:ext>
            </a:extLst>
          </p:cNvPr>
          <p:cNvSpPr txBox="1"/>
          <p:nvPr/>
        </p:nvSpPr>
        <p:spPr>
          <a:xfrm>
            <a:off x="7670012" y="4881391"/>
            <a:ext cx="3815588" cy="646331"/>
          </a:xfrm>
          <a:prstGeom prst="rect">
            <a:avLst/>
          </a:prstGeom>
          <a:noFill/>
        </p:spPr>
        <p:txBody>
          <a:bodyPr wrap="square" rtlCol="0">
            <a:spAutoFit/>
          </a:bodyPr>
          <a:lstStyle/>
          <a:p>
            <a:r>
              <a:rPr lang="en-US" dirty="0">
                <a:solidFill>
                  <a:schemeClr val="bg1"/>
                </a:solidFill>
              </a:rPr>
              <a:t>Container Registry to store private containers</a:t>
            </a:r>
          </a:p>
        </p:txBody>
      </p:sp>
    </p:spTree>
    <p:extLst>
      <p:ext uri="{BB962C8B-B14F-4D97-AF65-F5344CB8AC3E}">
        <p14:creationId xmlns:p14="http://schemas.microsoft.com/office/powerpoint/2010/main" val="573745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F86A7-A61A-5E4E-8325-97D79C944C85}"/>
              </a:ext>
            </a:extLst>
          </p:cNvPr>
          <p:cNvSpPr>
            <a:spLocks noGrp="1"/>
          </p:cNvSpPr>
          <p:nvPr>
            <p:ph type="ctrTitle"/>
          </p:nvPr>
        </p:nvSpPr>
        <p:spPr>
          <a:xfrm>
            <a:off x="400422" y="219613"/>
            <a:ext cx="6497088" cy="730126"/>
          </a:xfrm>
        </p:spPr>
        <p:txBody>
          <a:bodyPr>
            <a:normAutofit/>
          </a:bodyPr>
          <a:lstStyle/>
          <a:p>
            <a:pPr algn="l"/>
            <a:r>
              <a:rPr lang="en-US" sz="4400" dirty="0">
                <a:solidFill>
                  <a:schemeClr val="bg1"/>
                </a:solidFill>
                <a:latin typeface="Montserrat" pitchFamily="2" charset="77"/>
              </a:rPr>
              <a:t>How do I get started:</a:t>
            </a:r>
          </a:p>
        </p:txBody>
      </p:sp>
      <p:sp>
        <p:nvSpPr>
          <p:cNvPr id="24" name="TextBox 23">
            <a:extLst>
              <a:ext uri="{FF2B5EF4-FFF2-40B4-BE49-F238E27FC236}">
                <a16:creationId xmlns:a16="http://schemas.microsoft.com/office/drawing/2014/main" id="{4952ED12-F806-E54C-9BDB-0CDB25E0BF14}"/>
              </a:ext>
            </a:extLst>
          </p:cNvPr>
          <p:cNvSpPr txBox="1"/>
          <p:nvPr/>
        </p:nvSpPr>
        <p:spPr>
          <a:xfrm>
            <a:off x="2963142" y="1418624"/>
            <a:ext cx="8619258" cy="646331"/>
          </a:xfrm>
          <a:prstGeom prst="rect">
            <a:avLst/>
          </a:prstGeom>
          <a:noFill/>
        </p:spPr>
        <p:txBody>
          <a:bodyPr wrap="square" rtlCol="0">
            <a:spAutoFit/>
          </a:bodyPr>
          <a:lstStyle/>
          <a:p>
            <a:r>
              <a:rPr lang="en-US" dirty="0">
                <a:solidFill>
                  <a:schemeClr val="bg1"/>
                </a:solidFill>
                <a:hlinkClick r:id="rId3">
                  <a:extLst>
                    <a:ext uri="{A12FA001-AC4F-418D-AE19-62706E023703}">
                      <ahyp:hlinkClr xmlns:ahyp="http://schemas.microsoft.com/office/drawing/2018/hyperlinkcolor" val="tx"/>
                    </a:ext>
                  </a:extLst>
                </a:hlinkClick>
              </a:rPr>
              <a:t>https://medium.com/@chengzhizhao/explore-airflow-kubernetesexecutor-on-aws-and-kops-1c4dd33e56e0</a:t>
            </a:r>
            <a:endParaRPr lang="en-US" dirty="0">
              <a:solidFill>
                <a:schemeClr val="bg1"/>
              </a:solidFill>
            </a:endParaRPr>
          </a:p>
        </p:txBody>
      </p:sp>
      <p:pic>
        <p:nvPicPr>
          <p:cNvPr id="36" name="Picture 35" descr="A picture containing clock, plate, drawing&#10;&#10;Description automatically generated">
            <a:extLst>
              <a:ext uri="{FF2B5EF4-FFF2-40B4-BE49-F238E27FC236}">
                <a16:creationId xmlns:a16="http://schemas.microsoft.com/office/drawing/2014/main" id="{BB2C6C39-5F5B-7E43-BEE9-6437C1F5A51A}"/>
              </a:ext>
            </a:extLst>
          </p:cNvPr>
          <p:cNvPicPr>
            <a:picLocks noChangeAspect="1"/>
          </p:cNvPicPr>
          <p:nvPr/>
        </p:nvPicPr>
        <p:blipFill>
          <a:blip r:embed="rId4"/>
          <a:stretch>
            <a:fillRect/>
          </a:stretch>
        </p:blipFill>
        <p:spPr>
          <a:xfrm>
            <a:off x="609600" y="1404358"/>
            <a:ext cx="1080031" cy="646331"/>
          </a:xfrm>
          <a:prstGeom prst="rect">
            <a:avLst/>
          </a:prstGeom>
        </p:spPr>
      </p:pic>
      <p:pic>
        <p:nvPicPr>
          <p:cNvPr id="40" name="Picture 39" descr="A close up of a logo&#10;&#10;Description automatically generated">
            <a:extLst>
              <a:ext uri="{FF2B5EF4-FFF2-40B4-BE49-F238E27FC236}">
                <a16:creationId xmlns:a16="http://schemas.microsoft.com/office/drawing/2014/main" id="{6C3F9788-C23B-EB48-9495-B7AAABA6DFD3}"/>
              </a:ext>
            </a:extLst>
          </p:cNvPr>
          <p:cNvPicPr>
            <a:picLocks noChangeAspect="1"/>
          </p:cNvPicPr>
          <p:nvPr/>
        </p:nvPicPr>
        <p:blipFill>
          <a:blip r:embed="rId5"/>
          <a:stretch>
            <a:fillRect/>
          </a:stretch>
        </p:blipFill>
        <p:spPr>
          <a:xfrm>
            <a:off x="400422" y="2075370"/>
            <a:ext cx="1905000" cy="1270000"/>
          </a:xfrm>
          <a:prstGeom prst="rect">
            <a:avLst/>
          </a:prstGeom>
        </p:spPr>
      </p:pic>
      <p:pic>
        <p:nvPicPr>
          <p:cNvPr id="48" name="Picture 47" descr="A picture containing drawing&#10;&#10;Description automatically generated">
            <a:extLst>
              <a:ext uri="{FF2B5EF4-FFF2-40B4-BE49-F238E27FC236}">
                <a16:creationId xmlns:a16="http://schemas.microsoft.com/office/drawing/2014/main" id="{BBB2A12B-F642-1044-BD93-328A96198FEE}"/>
              </a:ext>
            </a:extLst>
          </p:cNvPr>
          <p:cNvPicPr>
            <a:picLocks noChangeAspect="1"/>
          </p:cNvPicPr>
          <p:nvPr/>
        </p:nvPicPr>
        <p:blipFill>
          <a:blip r:embed="rId6"/>
          <a:stretch>
            <a:fillRect/>
          </a:stretch>
        </p:blipFill>
        <p:spPr>
          <a:xfrm>
            <a:off x="474002" y="3429000"/>
            <a:ext cx="1628114" cy="1026051"/>
          </a:xfrm>
          <a:prstGeom prst="rect">
            <a:avLst/>
          </a:prstGeom>
        </p:spPr>
      </p:pic>
      <p:sp>
        <p:nvSpPr>
          <p:cNvPr id="49" name="TextBox 48">
            <a:extLst>
              <a:ext uri="{FF2B5EF4-FFF2-40B4-BE49-F238E27FC236}">
                <a16:creationId xmlns:a16="http://schemas.microsoft.com/office/drawing/2014/main" id="{7894AFE8-6C45-8744-B220-32C91430F3A1}"/>
              </a:ext>
            </a:extLst>
          </p:cNvPr>
          <p:cNvSpPr txBox="1"/>
          <p:nvPr/>
        </p:nvSpPr>
        <p:spPr>
          <a:xfrm>
            <a:off x="400422" y="4807313"/>
            <a:ext cx="10392269" cy="369332"/>
          </a:xfrm>
          <a:prstGeom prst="rect">
            <a:avLst/>
          </a:prstGeom>
          <a:noFill/>
        </p:spPr>
        <p:txBody>
          <a:bodyPr wrap="square" rtlCol="0">
            <a:spAutoFit/>
          </a:bodyPr>
          <a:lstStyle/>
          <a:p>
            <a:r>
              <a:rPr lang="en-US" i="1" dirty="0">
                <a:solidFill>
                  <a:schemeClr val="bg1"/>
                </a:solidFill>
                <a:latin typeface="Montserrat" pitchFamily="2" charset="77"/>
              </a:rPr>
              <a:t>What if don’t really know how/can’t to stand up my own cloud resources?</a:t>
            </a:r>
          </a:p>
        </p:txBody>
      </p:sp>
      <p:pic>
        <p:nvPicPr>
          <p:cNvPr id="53" name="Picture 52" descr="A picture containing drawing&#10;&#10;Description automatically generated">
            <a:extLst>
              <a:ext uri="{FF2B5EF4-FFF2-40B4-BE49-F238E27FC236}">
                <a16:creationId xmlns:a16="http://schemas.microsoft.com/office/drawing/2014/main" id="{32443CBA-64E0-8F49-94FA-82AED2A566A8}"/>
              </a:ext>
            </a:extLst>
          </p:cNvPr>
          <p:cNvPicPr>
            <a:picLocks noChangeAspect="1"/>
          </p:cNvPicPr>
          <p:nvPr/>
        </p:nvPicPr>
        <p:blipFill>
          <a:blip r:embed="rId7"/>
          <a:stretch>
            <a:fillRect/>
          </a:stretch>
        </p:blipFill>
        <p:spPr>
          <a:xfrm>
            <a:off x="474002" y="5613242"/>
            <a:ext cx="791440" cy="710908"/>
          </a:xfrm>
          <a:prstGeom prst="rect">
            <a:avLst/>
          </a:prstGeom>
        </p:spPr>
      </p:pic>
      <p:sp>
        <p:nvSpPr>
          <p:cNvPr id="54" name="TextBox 53">
            <a:extLst>
              <a:ext uri="{FF2B5EF4-FFF2-40B4-BE49-F238E27FC236}">
                <a16:creationId xmlns:a16="http://schemas.microsoft.com/office/drawing/2014/main" id="{C5DDFA63-34D6-7045-957D-4353BF2406F5}"/>
              </a:ext>
            </a:extLst>
          </p:cNvPr>
          <p:cNvSpPr txBox="1"/>
          <p:nvPr/>
        </p:nvSpPr>
        <p:spPr>
          <a:xfrm>
            <a:off x="1352922" y="5645530"/>
            <a:ext cx="2401660" cy="646331"/>
          </a:xfrm>
          <a:prstGeom prst="rect">
            <a:avLst/>
          </a:prstGeom>
          <a:noFill/>
        </p:spPr>
        <p:txBody>
          <a:bodyPr wrap="square" rtlCol="0">
            <a:spAutoFit/>
          </a:bodyPr>
          <a:lstStyle/>
          <a:p>
            <a:r>
              <a:rPr lang="en-US" dirty="0">
                <a:solidFill>
                  <a:schemeClr val="bg1"/>
                </a:solidFill>
                <a:latin typeface="Montserrat" pitchFamily="2" charset="77"/>
              </a:rPr>
              <a:t>Google </a:t>
            </a:r>
          </a:p>
          <a:p>
            <a:r>
              <a:rPr lang="en-US" dirty="0">
                <a:solidFill>
                  <a:schemeClr val="bg1"/>
                </a:solidFill>
                <a:latin typeface="Montserrat" pitchFamily="2" charset="77"/>
              </a:rPr>
              <a:t>Cloud Composer</a:t>
            </a:r>
          </a:p>
        </p:txBody>
      </p:sp>
      <p:pic>
        <p:nvPicPr>
          <p:cNvPr id="55" name="Picture 54" descr="A picture containing drawing&#10;&#10;Description automatically generated">
            <a:extLst>
              <a:ext uri="{FF2B5EF4-FFF2-40B4-BE49-F238E27FC236}">
                <a16:creationId xmlns:a16="http://schemas.microsoft.com/office/drawing/2014/main" id="{19B1AF43-9CB8-F444-AAC3-492F22297AE6}"/>
              </a:ext>
            </a:extLst>
          </p:cNvPr>
          <p:cNvPicPr>
            <a:picLocks noChangeAspect="1"/>
          </p:cNvPicPr>
          <p:nvPr/>
        </p:nvPicPr>
        <p:blipFill>
          <a:blip r:embed="rId7"/>
          <a:stretch>
            <a:fillRect/>
          </a:stretch>
        </p:blipFill>
        <p:spPr>
          <a:xfrm>
            <a:off x="2963142" y="3587865"/>
            <a:ext cx="791440" cy="710908"/>
          </a:xfrm>
          <a:prstGeom prst="rect">
            <a:avLst/>
          </a:prstGeom>
        </p:spPr>
      </p:pic>
      <p:sp>
        <p:nvSpPr>
          <p:cNvPr id="56" name="TextBox 55">
            <a:extLst>
              <a:ext uri="{FF2B5EF4-FFF2-40B4-BE49-F238E27FC236}">
                <a16:creationId xmlns:a16="http://schemas.microsoft.com/office/drawing/2014/main" id="{3FC33369-F3A5-FA48-A351-1C0121AC0ECC}"/>
              </a:ext>
            </a:extLst>
          </p:cNvPr>
          <p:cNvSpPr txBox="1"/>
          <p:nvPr/>
        </p:nvSpPr>
        <p:spPr>
          <a:xfrm>
            <a:off x="3754582" y="3618859"/>
            <a:ext cx="2401660" cy="646331"/>
          </a:xfrm>
          <a:prstGeom prst="rect">
            <a:avLst/>
          </a:prstGeom>
          <a:noFill/>
        </p:spPr>
        <p:txBody>
          <a:bodyPr wrap="square" rtlCol="0">
            <a:spAutoFit/>
          </a:bodyPr>
          <a:lstStyle/>
          <a:p>
            <a:r>
              <a:rPr lang="en-US" dirty="0">
                <a:solidFill>
                  <a:schemeClr val="bg1"/>
                </a:solidFill>
                <a:latin typeface="Montserrat" pitchFamily="2" charset="77"/>
              </a:rPr>
              <a:t>Google </a:t>
            </a:r>
          </a:p>
          <a:p>
            <a:r>
              <a:rPr lang="en-US" dirty="0">
                <a:solidFill>
                  <a:schemeClr val="bg1"/>
                </a:solidFill>
                <a:latin typeface="Montserrat" pitchFamily="2" charset="77"/>
              </a:rPr>
              <a:t>Cloud Composer</a:t>
            </a:r>
          </a:p>
        </p:txBody>
      </p:sp>
      <p:pic>
        <p:nvPicPr>
          <p:cNvPr id="58" name="Picture 57" descr="A close up of a logo&#10;&#10;Description automatically generated">
            <a:extLst>
              <a:ext uri="{FF2B5EF4-FFF2-40B4-BE49-F238E27FC236}">
                <a16:creationId xmlns:a16="http://schemas.microsoft.com/office/drawing/2014/main" id="{39DBC255-FA40-BA44-96BC-4778B604CD22}"/>
              </a:ext>
            </a:extLst>
          </p:cNvPr>
          <p:cNvPicPr>
            <a:picLocks noChangeAspect="1"/>
          </p:cNvPicPr>
          <p:nvPr/>
        </p:nvPicPr>
        <p:blipFill>
          <a:blip r:embed="rId8"/>
          <a:stretch>
            <a:fillRect/>
          </a:stretch>
        </p:blipFill>
        <p:spPr>
          <a:xfrm>
            <a:off x="4584019" y="5685185"/>
            <a:ext cx="2025073" cy="567020"/>
          </a:xfrm>
          <a:prstGeom prst="rect">
            <a:avLst/>
          </a:prstGeom>
        </p:spPr>
      </p:pic>
      <p:pic>
        <p:nvPicPr>
          <p:cNvPr id="60" name="Picture 59" descr="A picture containing light, drawing&#10;&#10;Description automatically generated">
            <a:extLst>
              <a:ext uri="{FF2B5EF4-FFF2-40B4-BE49-F238E27FC236}">
                <a16:creationId xmlns:a16="http://schemas.microsoft.com/office/drawing/2014/main" id="{CC29E258-1D47-C34D-B0F2-B95242FF85AC}"/>
              </a:ext>
            </a:extLst>
          </p:cNvPr>
          <p:cNvPicPr>
            <a:picLocks noChangeAspect="1"/>
          </p:cNvPicPr>
          <p:nvPr/>
        </p:nvPicPr>
        <p:blipFill>
          <a:blip r:embed="rId9"/>
          <a:stretch>
            <a:fillRect/>
          </a:stretch>
        </p:blipFill>
        <p:spPr>
          <a:xfrm>
            <a:off x="9649364" y="5427570"/>
            <a:ext cx="1160231" cy="1160231"/>
          </a:xfrm>
          <a:prstGeom prst="rect">
            <a:avLst/>
          </a:prstGeom>
        </p:spPr>
      </p:pic>
      <p:pic>
        <p:nvPicPr>
          <p:cNvPr id="62" name="Graphic 61" descr="Heart">
            <a:extLst>
              <a:ext uri="{FF2B5EF4-FFF2-40B4-BE49-F238E27FC236}">
                <a16:creationId xmlns:a16="http://schemas.microsoft.com/office/drawing/2014/main" id="{DF3B2A56-6BC8-DB4E-9A13-D8602FEEF1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93256" y="5511495"/>
            <a:ext cx="914400" cy="914400"/>
          </a:xfrm>
          <a:prstGeom prst="rect">
            <a:avLst/>
          </a:prstGeom>
        </p:spPr>
      </p:pic>
      <p:pic>
        <p:nvPicPr>
          <p:cNvPr id="63" name="Picture 62" descr="A close up of a sign&#10;&#10;Description automatically generated">
            <a:extLst>
              <a:ext uri="{FF2B5EF4-FFF2-40B4-BE49-F238E27FC236}">
                <a16:creationId xmlns:a16="http://schemas.microsoft.com/office/drawing/2014/main" id="{A5ED77D4-731E-5645-88E9-881267E0DC17}"/>
              </a:ext>
            </a:extLst>
          </p:cNvPr>
          <p:cNvPicPr>
            <a:picLocks noChangeAspect="1"/>
          </p:cNvPicPr>
          <p:nvPr/>
        </p:nvPicPr>
        <p:blipFill>
          <a:blip r:embed="rId12"/>
          <a:stretch>
            <a:fillRect/>
          </a:stretch>
        </p:blipFill>
        <p:spPr>
          <a:xfrm>
            <a:off x="8125099" y="5528907"/>
            <a:ext cx="764141" cy="741216"/>
          </a:xfrm>
          <a:prstGeom prst="rect">
            <a:avLst/>
          </a:prstGeom>
        </p:spPr>
      </p:pic>
      <p:sp>
        <p:nvSpPr>
          <p:cNvPr id="64" name="Rectangle 63">
            <a:extLst>
              <a:ext uri="{FF2B5EF4-FFF2-40B4-BE49-F238E27FC236}">
                <a16:creationId xmlns:a16="http://schemas.microsoft.com/office/drawing/2014/main" id="{101BF701-A09A-2C40-B7A9-5E9E192EA1A4}"/>
              </a:ext>
            </a:extLst>
          </p:cNvPr>
          <p:cNvSpPr/>
          <p:nvPr/>
        </p:nvSpPr>
        <p:spPr>
          <a:xfrm>
            <a:off x="2963142" y="2476549"/>
            <a:ext cx="4492384" cy="369332"/>
          </a:xfrm>
          <a:prstGeom prst="rect">
            <a:avLst/>
          </a:prstGeom>
        </p:spPr>
        <p:txBody>
          <a:bodyPr wrap="none">
            <a:spAutoFit/>
          </a:bodyPr>
          <a:lstStyle/>
          <a:p>
            <a:r>
              <a:rPr lang="en-US" dirty="0">
                <a:solidFill>
                  <a:schemeClr val="bg1"/>
                </a:solidFill>
                <a:hlinkClick r:id="rId13">
                  <a:extLst>
                    <a:ext uri="{A12FA001-AC4F-418D-AE19-62706E023703}">
                      <ahyp:hlinkClr xmlns:ahyp="http://schemas.microsoft.com/office/drawing/2018/hyperlinkcolor" val="tx"/>
                    </a:ext>
                  </a:extLst>
                </a:hlinkClick>
              </a:rPr>
              <a:t>https://blog.godatadriven.com/airflow-on-aks</a:t>
            </a:r>
            <a:endParaRPr lang="en-US" dirty="0">
              <a:solidFill>
                <a:schemeClr val="bg1"/>
              </a:solidFill>
            </a:endParaRPr>
          </a:p>
        </p:txBody>
      </p:sp>
    </p:spTree>
    <p:extLst>
      <p:ext uri="{BB962C8B-B14F-4D97-AF65-F5344CB8AC3E}">
        <p14:creationId xmlns:p14="http://schemas.microsoft.com/office/powerpoint/2010/main" val="97819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1" name="Rounded Rectangle 20">
            <a:extLst>
              <a:ext uri="{FF2B5EF4-FFF2-40B4-BE49-F238E27FC236}">
                <a16:creationId xmlns:a16="http://schemas.microsoft.com/office/drawing/2014/main" id="{6B6F9347-3222-4C44-BCE7-61FAC6327A02}"/>
              </a:ext>
            </a:extLst>
          </p:cNvPr>
          <p:cNvSpPr/>
          <p:nvPr/>
        </p:nvSpPr>
        <p:spPr>
          <a:xfrm>
            <a:off x="4308764" y="2286929"/>
            <a:ext cx="6068291" cy="87505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094D5B8D-C65F-9B44-B9BA-3848A45C8D09}"/>
              </a:ext>
            </a:extLst>
          </p:cNvPr>
          <p:cNvSpPr/>
          <p:nvPr/>
        </p:nvSpPr>
        <p:spPr>
          <a:xfrm>
            <a:off x="3790666" y="857002"/>
            <a:ext cx="6068291" cy="87505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0F86A7-A61A-5E4E-8325-97D79C944C85}"/>
              </a:ext>
            </a:extLst>
          </p:cNvPr>
          <p:cNvSpPr>
            <a:spLocks noGrp="1"/>
          </p:cNvSpPr>
          <p:nvPr>
            <p:ph type="ctrTitle"/>
          </p:nvPr>
        </p:nvSpPr>
        <p:spPr>
          <a:xfrm>
            <a:off x="288037" y="73825"/>
            <a:ext cx="3230284" cy="730126"/>
          </a:xfrm>
        </p:spPr>
        <p:txBody>
          <a:bodyPr>
            <a:normAutofit/>
          </a:bodyPr>
          <a:lstStyle/>
          <a:p>
            <a:pPr algn="l"/>
            <a:r>
              <a:rPr lang="en-US" sz="4400" dirty="0">
                <a:solidFill>
                  <a:schemeClr val="bg1"/>
                </a:solidFill>
                <a:latin typeface="Montserrat" pitchFamily="2" charset="77"/>
              </a:rPr>
              <a:t>About Me</a:t>
            </a:r>
          </a:p>
        </p:txBody>
      </p:sp>
      <p:pic>
        <p:nvPicPr>
          <p:cNvPr id="4" name="Picture 3" descr="A person smiling for the camera&#10;&#10;Description automatically generated">
            <a:extLst>
              <a:ext uri="{FF2B5EF4-FFF2-40B4-BE49-F238E27FC236}">
                <a16:creationId xmlns:a16="http://schemas.microsoft.com/office/drawing/2014/main" id="{DA38CB06-15CD-F543-83D8-7A0E12D7083A}"/>
              </a:ext>
            </a:extLst>
          </p:cNvPr>
          <p:cNvPicPr>
            <a:picLocks noChangeAspect="1"/>
          </p:cNvPicPr>
          <p:nvPr/>
        </p:nvPicPr>
        <p:blipFill>
          <a:blip r:embed="rId2"/>
          <a:stretch>
            <a:fillRect/>
          </a:stretch>
        </p:blipFill>
        <p:spPr>
          <a:xfrm>
            <a:off x="288037" y="1569376"/>
            <a:ext cx="3502629" cy="3719247"/>
          </a:xfrm>
          <a:prstGeom prst="ellipse">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983D3A0-7E2E-CC41-BDD8-6E348D5D9481}"/>
              </a:ext>
            </a:extLst>
          </p:cNvPr>
          <p:cNvSpPr txBox="1"/>
          <p:nvPr/>
        </p:nvSpPr>
        <p:spPr>
          <a:xfrm>
            <a:off x="5626004" y="959985"/>
            <a:ext cx="4071318" cy="584775"/>
          </a:xfrm>
          <a:prstGeom prst="rect">
            <a:avLst/>
          </a:prstGeom>
          <a:noFill/>
        </p:spPr>
        <p:txBody>
          <a:bodyPr wrap="square" rtlCol="0">
            <a:spAutoFit/>
          </a:bodyPr>
          <a:lstStyle/>
          <a:p>
            <a:r>
              <a:rPr lang="en-US" dirty="0">
                <a:solidFill>
                  <a:schemeClr val="bg1"/>
                </a:solidFill>
                <a:latin typeface="Montserrat" pitchFamily="2" charset="77"/>
              </a:rPr>
              <a:t>Data Engineer </a:t>
            </a:r>
          </a:p>
          <a:p>
            <a:r>
              <a:rPr lang="en-US" sz="1400" dirty="0">
                <a:solidFill>
                  <a:schemeClr val="bg1"/>
                </a:solidFill>
                <a:latin typeface="Montserrat ExtraLight" pitchFamily="2" charset="77"/>
              </a:rPr>
              <a:t>Data Science &amp; Machine Learning Platform </a:t>
            </a:r>
          </a:p>
        </p:txBody>
      </p:sp>
      <p:pic>
        <p:nvPicPr>
          <p:cNvPr id="7" name="Picture 6" descr="A picture containing light, traffic, sitting, dark&#10;&#10;Description automatically generated">
            <a:extLst>
              <a:ext uri="{FF2B5EF4-FFF2-40B4-BE49-F238E27FC236}">
                <a16:creationId xmlns:a16="http://schemas.microsoft.com/office/drawing/2014/main" id="{EC407BA4-6FFC-4448-9487-5BFB96C804EB}"/>
              </a:ext>
            </a:extLst>
          </p:cNvPr>
          <p:cNvPicPr>
            <a:picLocks noChangeAspect="1"/>
          </p:cNvPicPr>
          <p:nvPr/>
        </p:nvPicPr>
        <p:blipFill>
          <a:blip r:embed="rId3"/>
          <a:stretch>
            <a:fillRect/>
          </a:stretch>
        </p:blipFill>
        <p:spPr>
          <a:xfrm>
            <a:off x="4049250" y="1131511"/>
            <a:ext cx="1431879" cy="278546"/>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9EE862EB-0148-8C4C-93B0-00B6EDDB7BC1}"/>
              </a:ext>
            </a:extLst>
          </p:cNvPr>
          <p:cNvPicPr>
            <a:picLocks noChangeAspect="1"/>
          </p:cNvPicPr>
          <p:nvPr/>
        </p:nvPicPr>
        <p:blipFill>
          <a:blip r:embed="rId4"/>
          <a:stretch>
            <a:fillRect/>
          </a:stretch>
        </p:blipFill>
        <p:spPr>
          <a:xfrm>
            <a:off x="4543826" y="2451791"/>
            <a:ext cx="4129583" cy="533487"/>
          </a:xfrm>
          <a:prstGeom prst="rect">
            <a:avLst/>
          </a:prstGeom>
        </p:spPr>
      </p:pic>
      <p:cxnSp>
        <p:nvCxnSpPr>
          <p:cNvPr id="14" name="Straight Connector 13">
            <a:extLst>
              <a:ext uri="{FF2B5EF4-FFF2-40B4-BE49-F238E27FC236}">
                <a16:creationId xmlns:a16="http://schemas.microsoft.com/office/drawing/2014/main" id="{7B0DA1C6-0357-EC49-971B-8137E8EC684C}"/>
              </a:ext>
            </a:extLst>
          </p:cNvPr>
          <p:cNvCxnSpPr>
            <a:cxnSpLocks/>
            <a:stCxn id="4" idx="7"/>
            <a:endCxn id="12" idx="1"/>
          </p:cNvCxnSpPr>
          <p:nvPr/>
        </p:nvCxnSpPr>
        <p:spPr>
          <a:xfrm flipV="1">
            <a:off x="3277718" y="1294527"/>
            <a:ext cx="512948" cy="8195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9779452-4F37-F34D-8694-997006F4A40C}"/>
              </a:ext>
            </a:extLst>
          </p:cNvPr>
          <p:cNvCxnSpPr>
            <a:cxnSpLocks/>
            <a:stCxn id="4" idx="6"/>
            <a:endCxn id="21" idx="1"/>
          </p:cNvCxnSpPr>
          <p:nvPr/>
        </p:nvCxnSpPr>
        <p:spPr>
          <a:xfrm flipV="1">
            <a:off x="3790666" y="2724454"/>
            <a:ext cx="518098" cy="704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FD83E357-F2D0-434B-8770-2BD64CDEF866}"/>
              </a:ext>
            </a:extLst>
          </p:cNvPr>
          <p:cNvSpPr/>
          <p:nvPr/>
        </p:nvSpPr>
        <p:spPr>
          <a:xfrm>
            <a:off x="4391426" y="3929493"/>
            <a:ext cx="6068291" cy="87505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9A8F6942-B558-7543-A9C7-CF01E01088D1}"/>
              </a:ext>
            </a:extLst>
          </p:cNvPr>
          <p:cNvCxnSpPr>
            <a:cxnSpLocks/>
            <a:stCxn id="4" idx="6"/>
            <a:endCxn id="26" idx="1"/>
          </p:cNvCxnSpPr>
          <p:nvPr/>
        </p:nvCxnSpPr>
        <p:spPr>
          <a:xfrm>
            <a:off x="3790666" y="3429000"/>
            <a:ext cx="600760" cy="9380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7C9F1841-34E2-CF4B-9860-4DC8E6A5FF3B}"/>
              </a:ext>
            </a:extLst>
          </p:cNvPr>
          <p:cNvSpPr/>
          <p:nvPr/>
        </p:nvSpPr>
        <p:spPr>
          <a:xfrm>
            <a:off x="3790666" y="5446121"/>
            <a:ext cx="6068291" cy="87505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11E5F3CD-9D99-DD49-99B5-FD3647174950}"/>
              </a:ext>
            </a:extLst>
          </p:cNvPr>
          <p:cNvCxnSpPr>
            <a:cxnSpLocks/>
            <a:stCxn id="4" idx="5"/>
            <a:endCxn id="32" idx="1"/>
          </p:cNvCxnSpPr>
          <p:nvPr/>
        </p:nvCxnSpPr>
        <p:spPr>
          <a:xfrm>
            <a:off x="3277718" y="4743952"/>
            <a:ext cx="512948" cy="11396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0" name="Graphic 39">
            <a:extLst>
              <a:ext uri="{FF2B5EF4-FFF2-40B4-BE49-F238E27FC236}">
                <a16:creationId xmlns:a16="http://schemas.microsoft.com/office/drawing/2014/main" id="{50B31AB4-3099-ED49-B867-9FB9AD852B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1002" y="4118371"/>
            <a:ext cx="1640253" cy="585608"/>
          </a:xfrm>
          <a:prstGeom prst="rect">
            <a:avLst/>
          </a:prstGeom>
        </p:spPr>
      </p:pic>
      <p:sp>
        <p:nvSpPr>
          <p:cNvPr id="42" name="TextBox 41">
            <a:extLst>
              <a:ext uri="{FF2B5EF4-FFF2-40B4-BE49-F238E27FC236}">
                <a16:creationId xmlns:a16="http://schemas.microsoft.com/office/drawing/2014/main" id="{2CC35C06-BDAA-3048-8622-2A054ED56839}"/>
              </a:ext>
            </a:extLst>
          </p:cNvPr>
          <p:cNvSpPr txBox="1"/>
          <p:nvPr/>
        </p:nvSpPr>
        <p:spPr>
          <a:xfrm>
            <a:off x="6570831" y="4110839"/>
            <a:ext cx="2753278" cy="584775"/>
          </a:xfrm>
          <a:prstGeom prst="rect">
            <a:avLst/>
          </a:prstGeom>
          <a:noFill/>
        </p:spPr>
        <p:txBody>
          <a:bodyPr wrap="square" rtlCol="0">
            <a:spAutoFit/>
          </a:bodyPr>
          <a:lstStyle/>
          <a:p>
            <a:r>
              <a:rPr lang="en-US" dirty="0">
                <a:solidFill>
                  <a:schemeClr val="bg1"/>
                </a:solidFill>
                <a:latin typeface="Montserrat" pitchFamily="2" charset="77"/>
              </a:rPr>
              <a:t>RVADE</a:t>
            </a:r>
          </a:p>
          <a:p>
            <a:r>
              <a:rPr lang="en-US" sz="1400" dirty="0">
                <a:solidFill>
                  <a:schemeClr val="bg1"/>
                </a:solidFill>
                <a:latin typeface="Montserrat ExtraLight" pitchFamily="2" charset="77"/>
              </a:rPr>
              <a:t>CO-ORGANIZER</a:t>
            </a:r>
          </a:p>
        </p:txBody>
      </p:sp>
      <p:sp>
        <p:nvSpPr>
          <p:cNvPr id="43" name="TextBox 42">
            <a:extLst>
              <a:ext uri="{FF2B5EF4-FFF2-40B4-BE49-F238E27FC236}">
                <a16:creationId xmlns:a16="http://schemas.microsoft.com/office/drawing/2014/main" id="{C05453FE-9602-3C42-A18E-29F8E8A61A9E}"/>
              </a:ext>
            </a:extLst>
          </p:cNvPr>
          <p:cNvSpPr txBox="1"/>
          <p:nvPr/>
        </p:nvSpPr>
        <p:spPr>
          <a:xfrm>
            <a:off x="3963055" y="5560480"/>
            <a:ext cx="5734267" cy="646331"/>
          </a:xfrm>
          <a:prstGeom prst="rect">
            <a:avLst/>
          </a:prstGeom>
          <a:noFill/>
        </p:spPr>
        <p:txBody>
          <a:bodyPr wrap="square" rtlCol="0">
            <a:spAutoFit/>
          </a:bodyPr>
          <a:lstStyle/>
          <a:p>
            <a:r>
              <a:rPr lang="en-US" dirty="0">
                <a:solidFill>
                  <a:schemeClr val="bg1"/>
                </a:solidFill>
                <a:latin typeface="Montserrat" pitchFamily="2" charset="77"/>
              </a:rPr>
              <a:t>Interests: ML </a:t>
            </a:r>
            <a:r>
              <a:rPr lang="en-US" dirty="0" err="1">
                <a:solidFill>
                  <a:schemeClr val="bg1"/>
                </a:solidFill>
                <a:latin typeface="Montserrat" pitchFamily="2" charset="77"/>
              </a:rPr>
              <a:t>Productionalization</a:t>
            </a:r>
            <a:r>
              <a:rPr lang="en-US" dirty="0">
                <a:solidFill>
                  <a:schemeClr val="bg1"/>
                </a:solidFill>
                <a:latin typeface="Montserrat" pitchFamily="2" charset="77"/>
              </a:rPr>
              <a:t>, Natural Language Processing, Python</a:t>
            </a:r>
          </a:p>
        </p:txBody>
      </p:sp>
      <p:pic>
        <p:nvPicPr>
          <p:cNvPr id="45" name="Picture 44" descr="A picture containing drawing&#10;&#10;Description automatically generated">
            <a:extLst>
              <a:ext uri="{FF2B5EF4-FFF2-40B4-BE49-F238E27FC236}">
                <a16:creationId xmlns:a16="http://schemas.microsoft.com/office/drawing/2014/main" id="{32A3B680-8603-4E4B-A803-EA6F508A2DBF}"/>
              </a:ext>
            </a:extLst>
          </p:cNvPr>
          <p:cNvPicPr>
            <a:picLocks noChangeAspect="1"/>
          </p:cNvPicPr>
          <p:nvPr/>
        </p:nvPicPr>
        <p:blipFill>
          <a:blip r:embed="rId7"/>
          <a:stretch>
            <a:fillRect/>
          </a:stretch>
        </p:blipFill>
        <p:spPr>
          <a:xfrm>
            <a:off x="8174181" y="124614"/>
            <a:ext cx="266573" cy="266573"/>
          </a:xfrm>
          <a:prstGeom prst="rect">
            <a:avLst/>
          </a:prstGeom>
        </p:spPr>
      </p:pic>
      <p:sp>
        <p:nvSpPr>
          <p:cNvPr id="46" name="TextBox 45">
            <a:extLst>
              <a:ext uri="{FF2B5EF4-FFF2-40B4-BE49-F238E27FC236}">
                <a16:creationId xmlns:a16="http://schemas.microsoft.com/office/drawing/2014/main" id="{CA349B51-D9EE-184B-B191-1E949F0F957E}"/>
              </a:ext>
            </a:extLst>
          </p:cNvPr>
          <p:cNvSpPr txBox="1"/>
          <p:nvPr/>
        </p:nvSpPr>
        <p:spPr>
          <a:xfrm>
            <a:off x="8547789" y="67576"/>
            <a:ext cx="3823855" cy="369332"/>
          </a:xfrm>
          <a:prstGeom prst="rect">
            <a:avLst/>
          </a:prstGeom>
          <a:noFill/>
        </p:spPr>
        <p:txBody>
          <a:bodyPr wrap="square" rtlCol="0">
            <a:spAutoFit/>
          </a:bodyPr>
          <a:lstStyle/>
          <a:p>
            <a:r>
              <a:rPr lang="en-US" dirty="0">
                <a:solidFill>
                  <a:schemeClr val="bg1"/>
                </a:solidFill>
                <a:latin typeface="Montserrat" pitchFamily="2" charset="77"/>
                <a:hlinkClick r:id="rId8">
                  <a:extLst>
                    <a:ext uri="{A12FA001-AC4F-418D-AE19-62706E023703}">
                      <ahyp:hlinkClr xmlns:ahyp="http://schemas.microsoft.com/office/drawing/2018/hyperlinkcolor" val="tx"/>
                    </a:ext>
                  </a:extLst>
                </a:hlinkClick>
              </a:rPr>
              <a:t>www.linkedin.com/in/wattsbc/</a:t>
            </a:r>
            <a:endParaRPr lang="en-US" dirty="0">
              <a:solidFill>
                <a:schemeClr val="bg1"/>
              </a:solidFill>
              <a:latin typeface="Montserrat" pitchFamily="2" charset="77"/>
            </a:endParaRPr>
          </a:p>
        </p:txBody>
      </p:sp>
    </p:spTree>
    <p:extLst>
      <p:ext uri="{BB962C8B-B14F-4D97-AF65-F5344CB8AC3E}">
        <p14:creationId xmlns:p14="http://schemas.microsoft.com/office/powerpoint/2010/main" val="1716091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F86A7-A61A-5E4E-8325-97D79C944C85}"/>
              </a:ext>
            </a:extLst>
          </p:cNvPr>
          <p:cNvSpPr>
            <a:spLocks noGrp="1"/>
          </p:cNvSpPr>
          <p:nvPr>
            <p:ph type="ctrTitle"/>
          </p:nvPr>
        </p:nvSpPr>
        <p:spPr>
          <a:xfrm>
            <a:off x="400423" y="363568"/>
            <a:ext cx="5605266" cy="730126"/>
          </a:xfrm>
        </p:spPr>
        <p:txBody>
          <a:bodyPr>
            <a:normAutofit/>
          </a:bodyPr>
          <a:lstStyle/>
          <a:p>
            <a:pPr algn="l"/>
            <a:r>
              <a:rPr lang="en-US" sz="4400" dirty="0">
                <a:solidFill>
                  <a:schemeClr val="bg1"/>
                </a:solidFill>
                <a:latin typeface="Montserrat" pitchFamily="2" charset="77"/>
              </a:rPr>
              <a:t>Relevant Links</a:t>
            </a:r>
          </a:p>
        </p:txBody>
      </p:sp>
      <p:sp>
        <p:nvSpPr>
          <p:cNvPr id="3" name="TextBox 2">
            <a:extLst>
              <a:ext uri="{FF2B5EF4-FFF2-40B4-BE49-F238E27FC236}">
                <a16:creationId xmlns:a16="http://schemas.microsoft.com/office/drawing/2014/main" id="{4C91496E-83C8-6746-AF3A-DB9A794E9D76}"/>
              </a:ext>
            </a:extLst>
          </p:cNvPr>
          <p:cNvSpPr txBox="1"/>
          <p:nvPr/>
        </p:nvSpPr>
        <p:spPr>
          <a:xfrm>
            <a:off x="400423" y="1302327"/>
            <a:ext cx="11430000" cy="492622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solidFill>
                  <a:schemeClr val="bg1"/>
                </a:solidFill>
                <a:latin typeface="Montserrat" pitchFamily="2" charset="77"/>
              </a:rPr>
              <a:t> </a:t>
            </a:r>
            <a:r>
              <a:rPr lang="en-US" sz="2000" dirty="0">
                <a:solidFill>
                  <a:schemeClr val="bg1"/>
                </a:solidFill>
                <a:latin typeface="Montserrat" pitchFamily="2" charset="77"/>
                <a:hlinkClick r:id="rId2">
                  <a:extLst>
                    <a:ext uri="{A12FA001-AC4F-418D-AE19-62706E023703}">
                      <ahyp:hlinkClr xmlns:ahyp="http://schemas.microsoft.com/office/drawing/2018/hyperlinkcolor" val="tx"/>
                    </a:ext>
                  </a:extLst>
                </a:hlinkClick>
              </a:rPr>
              <a:t>https://medium.com/bluecore-engineering/were-all-using-airflow-wrong-and-how-to-fix-it-a56f14cb0753</a:t>
            </a:r>
            <a:endParaRPr lang="en-US" sz="2000" dirty="0">
              <a:solidFill>
                <a:schemeClr val="bg1"/>
              </a:solidFill>
              <a:latin typeface="Montserrat" pitchFamily="2" charset="77"/>
            </a:endParaRPr>
          </a:p>
          <a:p>
            <a:pPr marL="285750" indent="-285750">
              <a:lnSpc>
                <a:spcPct val="200000"/>
              </a:lnSpc>
              <a:buFont typeface="Arial" panose="020B0604020202020204" pitchFamily="34" charset="0"/>
              <a:buChar char="•"/>
            </a:pPr>
            <a:r>
              <a:rPr lang="en-US" sz="2000" dirty="0">
                <a:solidFill>
                  <a:schemeClr val="bg1"/>
                </a:solidFill>
                <a:latin typeface="Montserrat" pitchFamily="2" charset="77"/>
                <a:hlinkClick r:id="rId3">
                  <a:extLst>
                    <a:ext uri="{A12FA001-AC4F-418D-AE19-62706E023703}">
                      <ahyp:hlinkClr xmlns:ahyp="http://schemas.microsoft.com/office/drawing/2018/hyperlinkcolor" val="tx"/>
                    </a:ext>
                  </a:extLst>
                </a:hlinkClick>
              </a:rPr>
              <a:t>https://kubernetes.io/blog/2018/06/28/airflow-on-kubernetes-part-1-a-different-kind-of-operator/</a:t>
            </a:r>
            <a:endParaRPr lang="en-US" sz="2000" dirty="0">
              <a:solidFill>
                <a:schemeClr val="bg1"/>
              </a:solidFill>
              <a:latin typeface="Montserrat" pitchFamily="2" charset="77"/>
            </a:endParaRPr>
          </a:p>
          <a:p>
            <a:pPr marL="285750" indent="-285750">
              <a:lnSpc>
                <a:spcPct val="200000"/>
              </a:lnSpc>
              <a:buFont typeface="Arial" panose="020B0604020202020204" pitchFamily="34" charset="0"/>
              <a:buChar char="•"/>
            </a:pPr>
            <a:r>
              <a:rPr lang="en-US" sz="2000" dirty="0">
                <a:solidFill>
                  <a:schemeClr val="bg1"/>
                </a:solidFill>
                <a:latin typeface="Montserrat" pitchFamily="2" charset="77"/>
                <a:hlinkClick r:id="rId4">
                  <a:extLst>
                    <a:ext uri="{A12FA001-AC4F-418D-AE19-62706E023703}">
                      <ahyp:hlinkClr xmlns:ahyp="http://schemas.microsoft.com/office/drawing/2018/hyperlinkcolor" val="tx"/>
                    </a:ext>
                  </a:extLst>
                </a:hlinkClick>
              </a:rPr>
              <a:t>https://medium.com/engineering-zemoso/using-airflow-on-kubernetes-the-dynamic-way-384215b29a2c</a:t>
            </a:r>
            <a:endParaRPr lang="en-US" sz="2000" dirty="0">
              <a:solidFill>
                <a:schemeClr val="bg1"/>
              </a:solidFill>
              <a:latin typeface="Montserrat" pitchFamily="2" charset="77"/>
            </a:endParaRPr>
          </a:p>
          <a:p>
            <a:pPr marL="285750" indent="-285750">
              <a:lnSpc>
                <a:spcPct val="200000"/>
              </a:lnSpc>
              <a:buFont typeface="Arial" panose="020B0604020202020204" pitchFamily="34" charset="0"/>
              <a:buChar char="•"/>
            </a:pPr>
            <a:r>
              <a:rPr lang="en-US" sz="2000" dirty="0">
                <a:solidFill>
                  <a:schemeClr val="bg1"/>
                </a:solidFill>
                <a:latin typeface="Montserrat" pitchFamily="2" charset="77"/>
                <a:hlinkClick r:id="rId5">
                  <a:extLst>
                    <a:ext uri="{A12FA001-AC4F-418D-AE19-62706E023703}">
                      <ahyp:hlinkClr xmlns:ahyp="http://schemas.microsoft.com/office/drawing/2018/hyperlinkcolor" val="tx"/>
                    </a:ext>
                  </a:extLst>
                </a:hlinkClick>
              </a:rPr>
              <a:t>https://medium.com/dailymotion/bring-machine-learning-models-faster-to-production-with-airflow-and-kubernetes-e9d47ca3bee5</a:t>
            </a:r>
            <a:endParaRPr lang="en-US" sz="2000" dirty="0">
              <a:solidFill>
                <a:schemeClr val="bg1"/>
              </a:solidFill>
              <a:latin typeface="Montserrat" pitchFamily="2" charset="77"/>
            </a:endParaRPr>
          </a:p>
        </p:txBody>
      </p:sp>
    </p:spTree>
    <p:extLst>
      <p:ext uri="{BB962C8B-B14F-4D97-AF65-F5344CB8AC3E}">
        <p14:creationId xmlns:p14="http://schemas.microsoft.com/office/powerpoint/2010/main" val="3795331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F86A7-A61A-5E4E-8325-97D79C944C85}"/>
              </a:ext>
            </a:extLst>
          </p:cNvPr>
          <p:cNvSpPr>
            <a:spLocks noGrp="1"/>
          </p:cNvSpPr>
          <p:nvPr>
            <p:ph type="ctrTitle"/>
          </p:nvPr>
        </p:nvSpPr>
        <p:spPr>
          <a:xfrm>
            <a:off x="400423" y="363568"/>
            <a:ext cx="5605266" cy="730126"/>
          </a:xfrm>
        </p:spPr>
        <p:txBody>
          <a:bodyPr>
            <a:normAutofit/>
          </a:bodyPr>
          <a:lstStyle/>
          <a:p>
            <a:pPr algn="l"/>
            <a:r>
              <a:rPr lang="en-US" sz="4400" dirty="0">
                <a:solidFill>
                  <a:schemeClr val="bg1"/>
                </a:solidFill>
                <a:latin typeface="Montserrat" pitchFamily="2" charset="77"/>
              </a:rPr>
              <a:t>One last example!</a:t>
            </a:r>
          </a:p>
        </p:txBody>
      </p:sp>
      <p:pic>
        <p:nvPicPr>
          <p:cNvPr id="4" name="Graphic 3">
            <a:extLst>
              <a:ext uri="{FF2B5EF4-FFF2-40B4-BE49-F238E27FC236}">
                <a16:creationId xmlns:a16="http://schemas.microsoft.com/office/drawing/2014/main" id="{B685740A-8CD3-8C40-A7CA-C754C3A67C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10146" y="2750127"/>
            <a:ext cx="2754492" cy="983417"/>
          </a:xfrm>
          <a:prstGeom prst="rect">
            <a:avLst/>
          </a:prstGeom>
        </p:spPr>
      </p:pic>
      <p:sp>
        <p:nvSpPr>
          <p:cNvPr id="5" name="Right Arrow 4">
            <a:extLst>
              <a:ext uri="{FF2B5EF4-FFF2-40B4-BE49-F238E27FC236}">
                <a16:creationId xmlns:a16="http://schemas.microsoft.com/office/drawing/2014/main" id="{00DF789E-994B-A340-8566-D29008938B0F}"/>
              </a:ext>
            </a:extLst>
          </p:cNvPr>
          <p:cNvSpPr/>
          <p:nvPr/>
        </p:nvSpPr>
        <p:spPr>
          <a:xfrm>
            <a:off x="4720815" y="2860835"/>
            <a:ext cx="1690255" cy="7620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sign&#10;&#10;Description automatically generated">
            <a:extLst>
              <a:ext uri="{FF2B5EF4-FFF2-40B4-BE49-F238E27FC236}">
                <a16:creationId xmlns:a16="http://schemas.microsoft.com/office/drawing/2014/main" id="{36122529-D180-B54F-A137-85F91A7B1F92}"/>
              </a:ext>
            </a:extLst>
          </p:cNvPr>
          <p:cNvPicPr>
            <a:picLocks noChangeAspect="1"/>
          </p:cNvPicPr>
          <p:nvPr/>
        </p:nvPicPr>
        <p:blipFill>
          <a:blip r:embed="rId5"/>
          <a:stretch>
            <a:fillRect/>
          </a:stretch>
        </p:blipFill>
        <p:spPr>
          <a:xfrm>
            <a:off x="6915160" y="2535381"/>
            <a:ext cx="1584427" cy="1584427"/>
          </a:xfrm>
          <a:prstGeom prst="rect">
            <a:avLst/>
          </a:prstGeom>
        </p:spPr>
      </p:pic>
      <p:pic>
        <p:nvPicPr>
          <p:cNvPr id="8" name="Picture 7" descr="A close up of a sign&#10;&#10;Description automatically generated">
            <a:extLst>
              <a:ext uri="{FF2B5EF4-FFF2-40B4-BE49-F238E27FC236}">
                <a16:creationId xmlns:a16="http://schemas.microsoft.com/office/drawing/2014/main" id="{EA2C490A-EC9E-854A-9F23-C9D30FA2FC36}"/>
              </a:ext>
            </a:extLst>
          </p:cNvPr>
          <p:cNvPicPr>
            <a:picLocks noChangeAspect="1"/>
          </p:cNvPicPr>
          <p:nvPr/>
        </p:nvPicPr>
        <p:blipFill>
          <a:blip r:embed="rId6"/>
          <a:stretch>
            <a:fillRect/>
          </a:stretch>
        </p:blipFill>
        <p:spPr>
          <a:xfrm>
            <a:off x="2461645" y="4263812"/>
            <a:ext cx="741411" cy="738526"/>
          </a:xfrm>
          <a:prstGeom prst="rect">
            <a:avLst/>
          </a:prstGeom>
        </p:spPr>
      </p:pic>
      <p:pic>
        <p:nvPicPr>
          <p:cNvPr id="10" name="Picture 9" descr="A close up of a logo&#10;&#10;Description automatically generated">
            <a:extLst>
              <a:ext uri="{FF2B5EF4-FFF2-40B4-BE49-F238E27FC236}">
                <a16:creationId xmlns:a16="http://schemas.microsoft.com/office/drawing/2014/main" id="{77A55A92-4637-8D42-AC30-66A47A78AE91}"/>
              </a:ext>
            </a:extLst>
          </p:cNvPr>
          <p:cNvPicPr>
            <a:picLocks noChangeAspect="1"/>
          </p:cNvPicPr>
          <p:nvPr/>
        </p:nvPicPr>
        <p:blipFill>
          <a:blip r:embed="rId7"/>
          <a:stretch>
            <a:fillRect/>
          </a:stretch>
        </p:blipFill>
        <p:spPr>
          <a:xfrm>
            <a:off x="7307900" y="4265410"/>
            <a:ext cx="798945" cy="798945"/>
          </a:xfrm>
          <a:prstGeom prst="rect">
            <a:avLst/>
          </a:prstGeom>
        </p:spPr>
      </p:pic>
    </p:spTree>
    <p:extLst>
      <p:ext uri="{BB962C8B-B14F-4D97-AF65-F5344CB8AC3E}">
        <p14:creationId xmlns:p14="http://schemas.microsoft.com/office/powerpoint/2010/main" val="2112137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F86A7-A61A-5E4E-8325-97D79C944C85}"/>
              </a:ext>
            </a:extLst>
          </p:cNvPr>
          <p:cNvSpPr>
            <a:spLocks noGrp="1"/>
          </p:cNvSpPr>
          <p:nvPr>
            <p:ph type="ctrTitle"/>
          </p:nvPr>
        </p:nvSpPr>
        <p:spPr>
          <a:xfrm>
            <a:off x="1038411" y="251011"/>
            <a:ext cx="10115178" cy="1228165"/>
          </a:xfrm>
        </p:spPr>
        <p:txBody>
          <a:bodyPr>
            <a:normAutofit fontScale="90000"/>
          </a:bodyPr>
          <a:lstStyle/>
          <a:p>
            <a:r>
              <a:rPr lang="en-US" sz="4400" dirty="0">
                <a:solidFill>
                  <a:schemeClr val="bg1"/>
                </a:solidFill>
                <a:latin typeface="Montserrat" pitchFamily="2" charset="77"/>
              </a:rPr>
              <a:t>What is an orchestration engine and why do I need one?</a:t>
            </a:r>
          </a:p>
        </p:txBody>
      </p:sp>
      <p:sp>
        <p:nvSpPr>
          <p:cNvPr id="3" name="Rectangle 2">
            <a:extLst>
              <a:ext uri="{FF2B5EF4-FFF2-40B4-BE49-F238E27FC236}">
                <a16:creationId xmlns:a16="http://schemas.microsoft.com/office/drawing/2014/main" id="{5CD22577-1D20-B840-8A2E-FC4C17B1DE5E}"/>
              </a:ext>
            </a:extLst>
          </p:cNvPr>
          <p:cNvSpPr/>
          <p:nvPr/>
        </p:nvSpPr>
        <p:spPr>
          <a:xfrm>
            <a:off x="733610" y="2303001"/>
            <a:ext cx="2285999" cy="645458"/>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1757672-F511-8F46-8C80-45F78830F791}"/>
              </a:ext>
            </a:extLst>
          </p:cNvPr>
          <p:cNvSpPr txBox="1"/>
          <p:nvPr/>
        </p:nvSpPr>
        <p:spPr>
          <a:xfrm>
            <a:off x="869577" y="2441064"/>
            <a:ext cx="2286000" cy="369332"/>
          </a:xfrm>
          <a:prstGeom prst="rect">
            <a:avLst/>
          </a:prstGeom>
          <a:noFill/>
        </p:spPr>
        <p:txBody>
          <a:bodyPr wrap="square" rtlCol="0">
            <a:spAutoFit/>
          </a:bodyPr>
          <a:lstStyle/>
          <a:p>
            <a:r>
              <a:rPr lang="en-US" dirty="0">
                <a:solidFill>
                  <a:srgbClr val="FFC000"/>
                </a:solidFill>
                <a:latin typeface="Courier New" panose="02070309020205020404" pitchFamily="49" charset="0"/>
                <a:cs typeface="Courier New" panose="02070309020205020404" pitchFamily="49" charset="0"/>
              </a:rPr>
              <a:t>print</a:t>
            </a:r>
            <a:r>
              <a:rPr lang="en-US" dirty="0">
                <a:solidFill>
                  <a:schemeClr val="bg1"/>
                </a:solidFill>
                <a:latin typeface="Courier New" panose="02070309020205020404" pitchFamily="49" charset="0"/>
                <a:cs typeface="Courier New" panose="02070309020205020404" pitchFamily="49" charset="0"/>
              </a:rPr>
              <a:t>(</a:t>
            </a:r>
            <a:r>
              <a:rPr lang="en-US" dirty="0">
                <a:solidFill>
                  <a:srgbClr val="92D050"/>
                </a:solidFill>
                <a:latin typeface="Courier New" panose="02070309020205020404" pitchFamily="49" charset="0"/>
                <a:cs typeface="Courier New" panose="02070309020205020404" pitchFamily="49" charset="0"/>
              </a:rPr>
              <a:t>“first”</a:t>
            </a:r>
            <a:r>
              <a:rPr lang="en-US" dirty="0">
                <a:solidFill>
                  <a:schemeClr val="bg1"/>
                </a:solidFill>
                <a:latin typeface="Courier New" panose="02070309020205020404" pitchFamily="49" charset="0"/>
                <a:cs typeface="Courier New" panose="02070309020205020404" pitchFamily="49" charset="0"/>
              </a:rPr>
              <a:t>)</a:t>
            </a:r>
            <a:endParaRPr lang="en-US" dirty="0">
              <a:solidFill>
                <a:srgbClr val="92D050"/>
              </a:solidFill>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97C3D8DC-49CE-CB41-B080-E27D0F79DA41}"/>
              </a:ext>
            </a:extLst>
          </p:cNvPr>
          <p:cNvSpPr txBox="1"/>
          <p:nvPr/>
        </p:nvSpPr>
        <p:spPr>
          <a:xfrm>
            <a:off x="1398750" y="1889666"/>
            <a:ext cx="955711" cy="369332"/>
          </a:xfrm>
          <a:prstGeom prst="rect">
            <a:avLst/>
          </a:prstGeom>
          <a:noFill/>
        </p:spPr>
        <p:txBody>
          <a:bodyPr wrap="none" rtlCol="0">
            <a:spAutoFit/>
          </a:bodyPr>
          <a:lstStyle/>
          <a:p>
            <a:r>
              <a:rPr lang="en-US" dirty="0" err="1">
                <a:solidFill>
                  <a:schemeClr val="bg1"/>
                </a:solidFill>
                <a:latin typeface="Montserrat" pitchFamily="2" charset="77"/>
              </a:rPr>
              <a:t>first.py</a:t>
            </a:r>
            <a:endParaRPr lang="en-US" dirty="0">
              <a:solidFill>
                <a:schemeClr val="bg1"/>
              </a:solidFill>
              <a:latin typeface="Montserrat" pitchFamily="2" charset="77"/>
            </a:endParaRPr>
          </a:p>
        </p:txBody>
      </p:sp>
      <p:sp>
        <p:nvSpPr>
          <p:cNvPr id="6" name="Rectangle 5">
            <a:extLst>
              <a:ext uri="{FF2B5EF4-FFF2-40B4-BE49-F238E27FC236}">
                <a16:creationId xmlns:a16="http://schemas.microsoft.com/office/drawing/2014/main" id="{5605CC5B-E14B-8940-BEB1-1F8DD1964D61}"/>
              </a:ext>
            </a:extLst>
          </p:cNvPr>
          <p:cNvSpPr/>
          <p:nvPr/>
        </p:nvSpPr>
        <p:spPr>
          <a:xfrm>
            <a:off x="733608" y="3290937"/>
            <a:ext cx="2285999" cy="645458"/>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701B455-EB1B-5449-9C0E-84C4CD035847}"/>
              </a:ext>
            </a:extLst>
          </p:cNvPr>
          <p:cNvSpPr txBox="1"/>
          <p:nvPr/>
        </p:nvSpPr>
        <p:spPr>
          <a:xfrm>
            <a:off x="869575" y="3429000"/>
            <a:ext cx="2286000" cy="369332"/>
          </a:xfrm>
          <a:prstGeom prst="rect">
            <a:avLst/>
          </a:prstGeom>
          <a:noFill/>
        </p:spPr>
        <p:txBody>
          <a:bodyPr wrap="square" rtlCol="0">
            <a:spAutoFit/>
          </a:bodyPr>
          <a:lstStyle/>
          <a:p>
            <a:r>
              <a:rPr lang="en-US" dirty="0">
                <a:solidFill>
                  <a:srgbClr val="FFC000"/>
                </a:solidFill>
                <a:latin typeface="Courier New" panose="02070309020205020404" pitchFamily="49" charset="0"/>
                <a:cs typeface="Courier New" panose="02070309020205020404" pitchFamily="49" charset="0"/>
              </a:rPr>
              <a:t>print</a:t>
            </a:r>
            <a:r>
              <a:rPr lang="en-US" dirty="0">
                <a:solidFill>
                  <a:schemeClr val="bg1"/>
                </a:solidFill>
                <a:latin typeface="Courier New" panose="02070309020205020404" pitchFamily="49" charset="0"/>
                <a:cs typeface="Courier New" panose="02070309020205020404" pitchFamily="49" charset="0"/>
              </a:rPr>
              <a:t>(</a:t>
            </a:r>
            <a:r>
              <a:rPr lang="en-US" dirty="0">
                <a:solidFill>
                  <a:srgbClr val="92D050"/>
                </a:solidFill>
                <a:latin typeface="Courier New" panose="02070309020205020404" pitchFamily="49" charset="0"/>
                <a:cs typeface="Courier New" panose="02070309020205020404" pitchFamily="49" charset="0"/>
              </a:rPr>
              <a:t>“second”</a:t>
            </a:r>
            <a:r>
              <a:rPr lang="en-US" dirty="0">
                <a:solidFill>
                  <a:schemeClr val="bg1"/>
                </a:solidFill>
                <a:latin typeface="Courier New" panose="02070309020205020404" pitchFamily="49" charset="0"/>
                <a:cs typeface="Courier New" panose="02070309020205020404" pitchFamily="49" charset="0"/>
              </a:rPr>
              <a:t>)</a:t>
            </a:r>
            <a:endParaRPr lang="en-US" dirty="0">
              <a:solidFill>
                <a:srgbClr val="92D050"/>
              </a:solidFill>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55ED7944-2CDB-3543-9F9B-495437FBFEB8}"/>
              </a:ext>
            </a:extLst>
          </p:cNvPr>
          <p:cNvSpPr/>
          <p:nvPr/>
        </p:nvSpPr>
        <p:spPr>
          <a:xfrm>
            <a:off x="733610" y="4268977"/>
            <a:ext cx="2285999" cy="645458"/>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4613BF6-294C-5346-9CA0-4FA48CCFE4C9}"/>
              </a:ext>
            </a:extLst>
          </p:cNvPr>
          <p:cNvSpPr txBox="1"/>
          <p:nvPr/>
        </p:nvSpPr>
        <p:spPr>
          <a:xfrm>
            <a:off x="869577" y="4407040"/>
            <a:ext cx="2286000" cy="369332"/>
          </a:xfrm>
          <a:prstGeom prst="rect">
            <a:avLst/>
          </a:prstGeom>
          <a:noFill/>
        </p:spPr>
        <p:txBody>
          <a:bodyPr wrap="square" rtlCol="0">
            <a:spAutoFit/>
          </a:bodyPr>
          <a:lstStyle/>
          <a:p>
            <a:r>
              <a:rPr lang="en-US" dirty="0">
                <a:solidFill>
                  <a:srgbClr val="FFC000"/>
                </a:solidFill>
                <a:latin typeface="Courier New" panose="02070309020205020404" pitchFamily="49" charset="0"/>
                <a:cs typeface="Courier New" panose="02070309020205020404" pitchFamily="49" charset="0"/>
              </a:rPr>
              <a:t>print</a:t>
            </a:r>
            <a:r>
              <a:rPr lang="en-US" dirty="0">
                <a:solidFill>
                  <a:schemeClr val="bg1"/>
                </a:solidFill>
                <a:latin typeface="Courier New" panose="02070309020205020404" pitchFamily="49" charset="0"/>
                <a:cs typeface="Courier New" panose="02070309020205020404" pitchFamily="49" charset="0"/>
              </a:rPr>
              <a:t>(</a:t>
            </a:r>
            <a:r>
              <a:rPr lang="en-US" dirty="0">
                <a:solidFill>
                  <a:srgbClr val="92D050"/>
                </a:solidFill>
                <a:latin typeface="Courier New" panose="02070309020205020404" pitchFamily="49" charset="0"/>
                <a:cs typeface="Courier New" panose="02070309020205020404" pitchFamily="49" charset="0"/>
              </a:rPr>
              <a:t>“third”</a:t>
            </a:r>
            <a:r>
              <a:rPr lang="en-US" dirty="0">
                <a:solidFill>
                  <a:schemeClr val="bg1"/>
                </a:solidFill>
                <a:latin typeface="Courier New" panose="02070309020205020404" pitchFamily="49" charset="0"/>
                <a:cs typeface="Courier New" panose="02070309020205020404" pitchFamily="49" charset="0"/>
              </a:rPr>
              <a:t>)</a:t>
            </a:r>
            <a:endParaRPr lang="en-US" dirty="0">
              <a:solidFill>
                <a:srgbClr val="92D050"/>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051AFD7D-7AA4-274D-9BBF-301638B8483F}"/>
              </a:ext>
            </a:extLst>
          </p:cNvPr>
          <p:cNvSpPr txBox="1"/>
          <p:nvPr/>
        </p:nvSpPr>
        <p:spPr>
          <a:xfrm>
            <a:off x="1199178" y="2948459"/>
            <a:ext cx="1354858" cy="369332"/>
          </a:xfrm>
          <a:prstGeom prst="rect">
            <a:avLst/>
          </a:prstGeom>
          <a:noFill/>
        </p:spPr>
        <p:txBody>
          <a:bodyPr wrap="none" rtlCol="0">
            <a:spAutoFit/>
          </a:bodyPr>
          <a:lstStyle/>
          <a:p>
            <a:r>
              <a:rPr lang="en-US" dirty="0" err="1">
                <a:solidFill>
                  <a:schemeClr val="bg1"/>
                </a:solidFill>
                <a:latin typeface="Montserrat" pitchFamily="2" charset="77"/>
              </a:rPr>
              <a:t>second.py</a:t>
            </a:r>
            <a:endParaRPr lang="en-US" dirty="0">
              <a:solidFill>
                <a:schemeClr val="bg1"/>
              </a:solidFill>
              <a:latin typeface="Montserrat" pitchFamily="2" charset="77"/>
            </a:endParaRPr>
          </a:p>
        </p:txBody>
      </p:sp>
      <p:sp>
        <p:nvSpPr>
          <p:cNvPr id="11" name="TextBox 10">
            <a:extLst>
              <a:ext uri="{FF2B5EF4-FFF2-40B4-BE49-F238E27FC236}">
                <a16:creationId xmlns:a16="http://schemas.microsoft.com/office/drawing/2014/main" id="{6867EEA7-C537-9B49-8F20-F0DA703A8835}"/>
              </a:ext>
            </a:extLst>
          </p:cNvPr>
          <p:cNvSpPr txBox="1"/>
          <p:nvPr/>
        </p:nvSpPr>
        <p:spPr>
          <a:xfrm>
            <a:off x="1337837" y="3940918"/>
            <a:ext cx="1077539" cy="369332"/>
          </a:xfrm>
          <a:prstGeom prst="rect">
            <a:avLst/>
          </a:prstGeom>
          <a:noFill/>
        </p:spPr>
        <p:txBody>
          <a:bodyPr wrap="none" rtlCol="0">
            <a:spAutoFit/>
          </a:bodyPr>
          <a:lstStyle/>
          <a:p>
            <a:r>
              <a:rPr lang="en-US" dirty="0" err="1">
                <a:solidFill>
                  <a:schemeClr val="bg1"/>
                </a:solidFill>
                <a:latin typeface="Montserrat" pitchFamily="2" charset="77"/>
              </a:rPr>
              <a:t>third.py</a:t>
            </a:r>
            <a:endParaRPr lang="en-US" dirty="0">
              <a:solidFill>
                <a:schemeClr val="bg1"/>
              </a:solidFill>
              <a:latin typeface="Montserrat" pitchFamily="2" charset="77"/>
            </a:endParaRPr>
          </a:p>
        </p:txBody>
      </p:sp>
      <p:cxnSp>
        <p:nvCxnSpPr>
          <p:cNvPr id="19" name="Curved Connector 18">
            <a:extLst>
              <a:ext uri="{FF2B5EF4-FFF2-40B4-BE49-F238E27FC236}">
                <a16:creationId xmlns:a16="http://schemas.microsoft.com/office/drawing/2014/main" id="{9B3BB602-ECD4-B544-8694-1B7478560B02}"/>
              </a:ext>
            </a:extLst>
          </p:cNvPr>
          <p:cNvCxnSpPr>
            <a:cxnSpLocks/>
          </p:cNvCxnSpPr>
          <p:nvPr/>
        </p:nvCxnSpPr>
        <p:spPr>
          <a:xfrm flipH="1">
            <a:off x="3155575" y="2625730"/>
            <a:ext cx="2" cy="987936"/>
          </a:xfrm>
          <a:prstGeom prst="curvedConnector3">
            <a:avLst>
              <a:gd name="adj1" fmla="val -1143000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31F2CD9A-EB72-6A46-8932-E6A41C8278FD}"/>
              </a:ext>
            </a:extLst>
          </p:cNvPr>
          <p:cNvCxnSpPr>
            <a:cxnSpLocks/>
          </p:cNvCxnSpPr>
          <p:nvPr/>
        </p:nvCxnSpPr>
        <p:spPr>
          <a:xfrm flipH="1">
            <a:off x="3155574" y="3695722"/>
            <a:ext cx="2" cy="987936"/>
          </a:xfrm>
          <a:prstGeom prst="curvedConnector3">
            <a:avLst>
              <a:gd name="adj1" fmla="val -1143000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B8D944A7-337D-8249-B688-1C8413EA0949}"/>
              </a:ext>
            </a:extLst>
          </p:cNvPr>
          <p:cNvSpPr/>
          <p:nvPr/>
        </p:nvSpPr>
        <p:spPr>
          <a:xfrm>
            <a:off x="733608" y="5569746"/>
            <a:ext cx="2653928" cy="1141386"/>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BEA65D4A-D3ED-C642-A926-7F99AB4E1A99}"/>
              </a:ext>
            </a:extLst>
          </p:cNvPr>
          <p:cNvSpPr txBox="1"/>
          <p:nvPr/>
        </p:nvSpPr>
        <p:spPr>
          <a:xfrm>
            <a:off x="838263" y="5603666"/>
            <a:ext cx="2401640" cy="369332"/>
          </a:xfrm>
          <a:prstGeom prst="rect">
            <a:avLst/>
          </a:prstGeom>
          <a:noFill/>
        </p:spPr>
        <p:txBody>
          <a:bodyPr wrap="square" rtlCol="0">
            <a:spAutoFit/>
          </a:bodyPr>
          <a:lstStyle/>
          <a:p>
            <a:r>
              <a:rPr lang="en-US" dirty="0">
                <a:solidFill>
                  <a:srgbClr val="FFC000"/>
                </a:solidFill>
                <a:latin typeface="Courier New" panose="02070309020205020404" pitchFamily="49" charset="0"/>
                <a:cs typeface="Courier New" panose="02070309020205020404" pitchFamily="49" charset="0"/>
              </a:rPr>
              <a:t>exec</a:t>
            </a:r>
            <a:r>
              <a:rPr lang="en-US" dirty="0">
                <a:solidFill>
                  <a:schemeClr val="bg1"/>
                </a:solidFill>
                <a:latin typeface="Courier New" panose="02070309020205020404" pitchFamily="49" charset="0"/>
                <a:cs typeface="Courier New" panose="02070309020205020404" pitchFamily="49" charset="0"/>
              </a:rPr>
              <a:t>(</a:t>
            </a:r>
            <a:r>
              <a:rPr lang="en-US" dirty="0">
                <a:solidFill>
                  <a:srgbClr val="92D050"/>
                </a:solidFill>
                <a:latin typeface="Courier New" panose="02070309020205020404" pitchFamily="49" charset="0"/>
                <a:cs typeface="Courier New" panose="02070309020205020404" pitchFamily="49" charset="0"/>
              </a:rPr>
              <a:t>“</a:t>
            </a:r>
            <a:r>
              <a:rPr lang="en-US" dirty="0" err="1">
                <a:solidFill>
                  <a:srgbClr val="92D050"/>
                </a:solidFill>
                <a:latin typeface="Courier New" panose="02070309020205020404" pitchFamily="49" charset="0"/>
                <a:cs typeface="Courier New" panose="02070309020205020404" pitchFamily="49" charset="0"/>
              </a:rPr>
              <a:t>first.py</a:t>
            </a:r>
            <a:r>
              <a:rPr lang="en-US" dirty="0">
                <a:solidFill>
                  <a:srgbClr val="92D050"/>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a:t>
            </a:r>
            <a:endParaRPr lang="en-US" dirty="0">
              <a:solidFill>
                <a:srgbClr val="92D050"/>
              </a:solidFill>
              <a:latin typeface="Courier New" panose="02070309020205020404" pitchFamily="49" charset="0"/>
              <a:cs typeface="Courier New" panose="02070309020205020404" pitchFamily="49" charset="0"/>
            </a:endParaRPr>
          </a:p>
        </p:txBody>
      </p:sp>
      <p:sp>
        <p:nvSpPr>
          <p:cNvPr id="37" name="TextBox 36">
            <a:extLst>
              <a:ext uri="{FF2B5EF4-FFF2-40B4-BE49-F238E27FC236}">
                <a16:creationId xmlns:a16="http://schemas.microsoft.com/office/drawing/2014/main" id="{040EB0A5-8499-944C-8A9D-85DC1ECEF753}"/>
              </a:ext>
            </a:extLst>
          </p:cNvPr>
          <p:cNvSpPr txBox="1"/>
          <p:nvPr/>
        </p:nvSpPr>
        <p:spPr>
          <a:xfrm>
            <a:off x="811755" y="5899541"/>
            <a:ext cx="2653934" cy="369332"/>
          </a:xfrm>
          <a:prstGeom prst="rect">
            <a:avLst/>
          </a:prstGeom>
          <a:noFill/>
        </p:spPr>
        <p:txBody>
          <a:bodyPr wrap="square" rtlCol="0">
            <a:spAutoFit/>
          </a:bodyPr>
          <a:lstStyle/>
          <a:p>
            <a:r>
              <a:rPr lang="en-US" dirty="0">
                <a:solidFill>
                  <a:srgbClr val="FFC000"/>
                </a:solidFill>
                <a:latin typeface="Courier New" panose="02070309020205020404" pitchFamily="49" charset="0"/>
                <a:cs typeface="Courier New" panose="02070309020205020404" pitchFamily="49" charset="0"/>
              </a:rPr>
              <a:t>exec</a:t>
            </a:r>
            <a:r>
              <a:rPr lang="en-US" dirty="0">
                <a:solidFill>
                  <a:schemeClr val="bg1"/>
                </a:solidFill>
                <a:latin typeface="Courier New" panose="02070309020205020404" pitchFamily="49" charset="0"/>
                <a:cs typeface="Courier New" panose="02070309020205020404" pitchFamily="49" charset="0"/>
              </a:rPr>
              <a:t>(</a:t>
            </a:r>
            <a:r>
              <a:rPr lang="en-US" dirty="0">
                <a:solidFill>
                  <a:srgbClr val="92D050"/>
                </a:solidFill>
                <a:latin typeface="Courier New" panose="02070309020205020404" pitchFamily="49" charset="0"/>
                <a:cs typeface="Courier New" panose="02070309020205020404" pitchFamily="49" charset="0"/>
              </a:rPr>
              <a:t>“</a:t>
            </a:r>
            <a:r>
              <a:rPr lang="en-US" dirty="0" err="1">
                <a:solidFill>
                  <a:srgbClr val="92D050"/>
                </a:solidFill>
                <a:latin typeface="Courier New" panose="02070309020205020404" pitchFamily="49" charset="0"/>
                <a:cs typeface="Courier New" panose="02070309020205020404" pitchFamily="49" charset="0"/>
              </a:rPr>
              <a:t>second.py</a:t>
            </a:r>
            <a:r>
              <a:rPr lang="en-US" dirty="0">
                <a:solidFill>
                  <a:srgbClr val="92D050"/>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a:t>
            </a:r>
            <a:endParaRPr lang="en-US" dirty="0">
              <a:solidFill>
                <a:srgbClr val="92D050"/>
              </a:solidFill>
              <a:latin typeface="Courier New" panose="02070309020205020404" pitchFamily="49" charset="0"/>
              <a:cs typeface="Courier New" panose="02070309020205020404" pitchFamily="49" charset="0"/>
            </a:endParaRPr>
          </a:p>
        </p:txBody>
      </p:sp>
      <p:sp>
        <p:nvSpPr>
          <p:cNvPr id="38" name="TextBox 37">
            <a:extLst>
              <a:ext uri="{FF2B5EF4-FFF2-40B4-BE49-F238E27FC236}">
                <a16:creationId xmlns:a16="http://schemas.microsoft.com/office/drawing/2014/main" id="{84AB0189-DC84-5146-B47F-D4B94CF66E13}"/>
              </a:ext>
            </a:extLst>
          </p:cNvPr>
          <p:cNvSpPr txBox="1"/>
          <p:nvPr/>
        </p:nvSpPr>
        <p:spPr>
          <a:xfrm>
            <a:off x="838263" y="6176006"/>
            <a:ext cx="2401640" cy="369332"/>
          </a:xfrm>
          <a:prstGeom prst="rect">
            <a:avLst/>
          </a:prstGeom>
          <a:noFill/>
        </p:spPr>
        <p:txBody>
          <a:bodyPr wrap="square" rtlCol="0">
            <a:spAutoFit/>
          </a:bodyPr>
          <a:lstStyle/>
          <a:p>
            <a:r>
              <a:rPr lang="en-US" dirty="0">
                <a:solidFill>
                  <a:srgbClr val="FFC000"/>
                </a:solidFill>
                <a:latin typeface="Courier New" panose="02070309020205020404" pitchFamily="49" charset="0"/>
                <a:cs typeface="Courier New" panose="02070309020205020404" pitchFamily="49" charset="0"/>
              </a:rPr>
              <a:t>exec</a:t>
            </a:r>
            <a:r>
              <a:rPr lang="en-US" dirty="0">
                <a:solidFill>
                  <a:schemeClr val="bg1"/>
                </a:solidFill>
                <a:latin typeface="Courier New" panose="02070309020205020404" pitchFamily="49" charset="0"/>
                <a:cs typeface="Courier New" panose="02070309020205020404" pitchFamily="49" charset="0"/>
              </a:rPr>
              <a:t>(</a:t>
            </a:r>
            <a:r>
              <a:rPr lang="en-US" dirty="0">
                <a:solidFill>
                  <a:srgbClr val="92D050"/>
                </a:solidFill>
                <a:latin typeface="Courier New" panose="02070309020205020404" pitchFamily="49" charset="0"/>
                <a:cs typeface="Courier New" panose="02070309020205020404" pitchFamily="49" charset="0"/>
              </a:rPr>
              <a:t>“</a:t>
            </a:r>
            <a:r>
              <a:rPr lang="en-US" dirty="0" err="1">
                <a:solidFill>
                  <a:srgbClr val="92D050"/>
                </a:solidFill>
                <a:latin typeface="Courier New" panose="02070309020205020404" pitchFamily="49" charset="0"/>
                <a:cs typeface="Courier New" panose="02070309020205020404" pitchFamily="49" charset="0"/>
              </a:rPr>
              <a:t>third.py</a:t>
            </a:r>
            <a:r>
              <a:rPr lang="en-US" dirty="0">
                <a:solidFill>
                  <a:srgbClr val="92D050"/>
                </a:solidFill>
                <a:latin typeface="Courier New" panose="02070309020205020404" pitchFamily="49" charset="0"/>
                <a:cs typeface="Courier New" panose="02070309020205020404" pitchFamily="49" charset="0"/>
              </a:rPr>
              <a:t>”</a:t>
            </a:r>
            <a:r>
              <a:rPr lang="en-US" dirty="0">
                <a:solidFill>
                  <a:schemeClr val="bg1"/>
                </a:solidFill>
                <a:latin typeface="Courier New" panose="02070309020205020404" pitchFamily="49" charset="0"/>
                <a:cs typeface="Courier New" panose="02070309020205020404" pitchFamily="49" charset="0"/>
              </a:rPr>
              <a:t>)</a:t>
            </a:r>
            <a:endParaRPr lang="en-US" dirty="0">
              <a:solidFill>
                <a:srgbClr val="92D050"/>
              </a:solidFill>
              <a:latin typeface="Courier New" panose="02070309020205020404" pitchFamily="49" charset="0"/>
              <a:cs typeface="Courier New" panose="02070309020205020404" pitchFamily="49" charset="0"/>
            </a:endParaRPr>
          </a:p>
        </p:txBody>
      </p:sp>
      <p:sp>
        <p:nvSpPr>
          <p:cNvPr id="39" name="TextBox 38">
            <a:extLst>
              <a:ext uri="{FF2B5EF4-FFF2-40B4-BE49-F238E27FC236}">
                <a16:creationId xmlns:a16="http://schemas.microsoft.com/office/drawing/2014/main" id="{CA303E5B-8A3E-C24A-A48C-2F1BF7B39682}"/>
              </a:ext>
            </a:extLst>
          </p:cNvPr>
          <p:cNvSpPr txBox="1"/>
          <p:nvPr/>
        </p:nvSpPr>
        <p:spPr>
          <a:xfrm>
            <a:off x="7576178" y="1781152"/>
            <a:ext cx="955711" cy="369332"/>
          </a:xfrm>
          <a:prstGeom prst="rect">
            <a:avLst/>
          </a:prstGeom>
          <a:noFill/>
        </p:spPr>
        <p:txBody>
          <a:bodyPr wrap="none" rtlCol="0">
            <a:spAutoFit/>
          </a:bodyPr>
          <a:lstStyle/>
          <a:p>
            <a:r>
              <a:rPr lang="en-US" dirty="0" err="1">
                <a:solidFill>
                  <a:schemeClr val="bg1"/>
                </a:solidFill>
                <a:latin typeface="Montserrat" pitchFamily="2" charset="77"/>
              </a:rPr>
              <a:t>first.py</a:t>
            </a:r>
            <a:endParaRPr lang="en-US" dirty="0">
              <a:solidFill>
                <a:schemeClr val="bg1"/>
              </a:solidFill>
              <a:latin typeface="Montserrat" pitchFamily="2" charset="77"/>
            </a:endParaRPr>
          </a:p>
        </p:txBody>
      </p:sp>
      <p:sp>
        <p:nvSpPr>
          <p:cNvPr id="40" name="Rectangle 39">
            <a:extLst>
              <a:ext uri="{FF2B5EF4-FFF2-40B4-BE49-F238E27FC236}">
                <a16:creationId xmlns:a16="http://schemas.microsoft.com/office/drawing/2014/main" id="{4A701774-567E-8B41-AB6B-69931CAC163A}"/>
              </a:ext>
            </a:extLst>
          </p:cNvPr>
          <p:cNvSpPr/>
          <p:nvPr/>
        </p:nvSpPr>
        <p:spPr>
          <a:xfrm>
            <a:off x="6617441" y="2158964"/>
            <a:ext cx="3144121" cy="784394"/>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C3FE0A68-5146-B246-8841-2F702C3265F8}"/>
              </a:ext>
            </a:extLst>
          </p:cNvPr>
          <p:cNvSpPr txBox="1"/>
          <p:nvPr/>
        </p:nvSpPr>
        <p:spPr>
          <a:xfrm>
            <a:off x="6753422" y="2229831"/>
            <a:ext cx="3008140" cy="646331"/>
          </a:xfrm>
          <a:prstGeom prst="rect">
            <a:avLst/>
          </a:prstGeom>
          <a:noFill/>
        </p:spPr>
        <p:txBody>
          <a:bodyPr wrap="square" rtlCol="0">
            <a:spAutoFit/>
          </a:bodyPr>
          <a:lstStyle/>
          <a:p>
            <a:r>
              <a:rPr lang="en-US" dirty="0">
                <a:solidFill>
                  <a:srgbClr val="FFC000"/>
                </a:solidFill>
                <a:latin typeface="Courier New" panose="02070309020205020404" pitchFamily="49" charset="0"/>
                <a:cs typeface="Courier New" panose="02070309020205020404" pitchFamily="49" charset="0"/>
              </a:rPr>
              <a:t>print</a:t>
            </a:r>
            <a:r>
              <a:rPr lang="en-US" dirty="0">
                <a:solidFill>
                  <a:schemeClr val="bg1"/>
                </a:solidFill>
                <a:latin typeface="Courier New" panose="02070309020205020404" pitchFamily="49" charset="0"/>
                <a:cs typeface="Courier New" panose="02070309020205020404" pitchFamily="49" charset="0"/>
              </a:rPr>
              <a:t>(</a:t>
            </a:r>
            <a:r>
              <a:rPr lang="en-US" dirty="0">
                <a:solidFill>
                  <a:srgbClr val="92D050"/>
                </a:solidFill>
                <a:latin typeface="Courier New" panose="02070309020205020404" pitchFamily="49" charset="0"/>
                <a:cs typeface="Courier New" panose="02070309020205020404" pitchFamily="49" charset="0"/>
              </a:rPr>
              <a:t>“first”</a:t>
            </a:r>
            <a:r>
              <a:rPr lang="en-US" dirty="0">
                <a:solidFill>
                  <a:schemeClr val="bg1"/>
                </a:solidFill>
                <a:latin typeface="Courier New" panose="02070309020205020404" pitchFamily="49" charset="0"/>
                <a:cs typeface="Courier New" panose="02070309020205020404" pitchFamily="49" charset="0"/>
              </a:rPr>
              <a:t>)</a:t>
            </a:r>
          </a:p>
          <a:p>
            <a:r>
              <a:rPr lang="en-US" dirty="0" err="1">
                <a:solidFill>
                  <a:schemeClr val="bg1"/>
                </a:solidFill>
                <a:latin typeface="Courier New" panose="02070309020205020404" pitchFamily="49" charset="0"/>
                <a:cs typeface="Courier New" panose="02070309020205020404" pitchFamily="49" charset="0"/>
              </a:rPr>
              <a:t>some_property</a:t>
            </a:r>
            <a:r>
              <a:rPr lang="en-US" dirty="0">
                <a:solidFill>
                  <a:schemeClr val="bg1"/>
                </a:solidFill>
                <a:latin typeface="Courier New" panose="02070309020205020404" pitchFamily="49" charset="0"/>
                <a:cs typeface="Courier New" panose="02070309020205020404" pitchFamily="49" charset="0"/>
              </a:rPr>
              <a:t>=</a:t>
            </a:r>
            <a:r>
              <a:rPr lang="en-US" dirty="0">
                <a:solidFill>
                  <a:srgbClr val="7030A0"/>
                </a:solidFill>
                <a:latin typeface="Courier New" panose="02070309020205020404" pitchFamily="49" charset="0"/>
                <a:cs typeface="Courier New" panose="02070309020205020404" pitchFamily="49" charset="0"/>
              </a:rPr>
              <a:t>True</a:t>
            </a:r>
          </a:p>
        </p:txBody>
      </p:sp>
      <p:cxnSp>
        <p:nvCxnSpPr>
          <p:cNvPr id="43" name="Straight Arrow Connector 42">
            <a:extLst>
              <a:ext uri="{FF2B5EF4-FFF2-40B4-BE49-F238E27FC236}">
                <a16:creationId xmlns:a16="http://schemas.microsoft.com/office/drawing/2014/main" id="{C32355C0-4976-3B49-B7F6-1DBC49D5A2FF}"/>
              </a:ext>
            </a:extLst>
          </p:cNvPr>
          <p:cNvCxnSpPr>
            <a:cxnSpLocks/>
          </p:cNvCxnSpPr>
          <p:nvPr/>
        </p:nvCxnSpPr>
        <p:spPr>
          <a:xfrm flipH="1">
            <a:off x="7258756" y="3112664"/>
            <a:ext cx="417689" cy="583058"/>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3A4B4BC-D2F7-8848-8DBA-2AF44ADF9A76}"/>
              </a:ext>
            </a:extLst>
          </p:cNvPr>
          <p:cNvCxnSpPr>
            <a:cxnSpLocks/>
          </p:cNvCxnSpPr>
          <p:nvPr/>
        </p:nvCxnSpPr>
        <p:spPr>
          <a:xfrm>
            <a:off x="8472934" y="3112664"/>
            <a:ext cx="258688" cy="510482"/>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36313924-4AFC-3A4B-8F0F-3EA8C66E17AF}"/>
              </a:ext>
            </a:extLst>
          </p:cNvPr>
          <p:cNvSpPr/>
          <p:nvPr/>
        </p:nvSpPr>
        <p:spPr>
          <a:xfrm>
            <a:off x="5584739" y="3776580"/>
            <a:ext cx="2285999" cy="645458"/>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BDE80BBE-36D5-2145-A7B7-91B94B66F1E7}"/>
              </a:ext>
            </a:extLst>
          </p:cNvPr>
          <p:cNvSpPr txBox="1"/>
          <p:nvPr/>
        </p:nvSpPr>
        <p:spPr>
          <a:xfrm>
            <a:off x="5720706" y="3914643"/>
            <a:ext cx="2286000" cy="369332"/>
          </a:xfrm>
          <a:prstGeom prst="rect">
            <a:avLst/>
          </a:prstGeom>
          <a:noFill/>
        </p:spPr>
        <p:txBody>
          <a:bodyPr wrap="square" rtlCol="0">
            <a:spAutoFit/>
          </a:bodyPr>
          <a:lstStyle/>
          <a:p>
            <a:r>
              <a:rPr lang="en-US" dirty="0">
                <a:solidFill>
                  <a:srgbClr val="FFC000"/>
                </a:solidFill>
                <a:latin typeface="Courier New" panose="02070309020205020404" pitchFamily="49" charset="0"/>
                <a:cs typeface="Courier New" panose="02070309020205020404" pitchFamily="49" charset="0"/>
              </a:rPr>
              <a:t>print</a:t>
            </a:r>
            <a:r>
              <a:rPr lang="en-US" dirty="0">
                <a:solidFill>
                  <a:schemeClr val="bg1"/>
                </a:solidFill>
                <a:latin typeface="Courier New" panose="02070309020205020404" pitchFamily="49" charset="0"/>
                <a:cs typeface="Courier New" panose="02070309020205020404" pitchFamily="49" charset="0"/>
              </a:rPr>
              <a:t>(</a:t>
            </a:r>
            <a:r>
              <a:rPr lang="en-US" dirty="0">
                <a:solidFill>
                  <a:srgbClr val="92D050"/>
                </a:solidFill>
                <a:latin typeface="Courier New" panose="02070309020205020404" pitchFamily="49" charset="0"/>
                <a:cs typeface="Courier New" panose="02070309020205020404" pitchFamily="49" charset="0"/>
              </a:rPr>
              <a:t>“second”</a:t>
            </a:r>
            <a:r>
              <a:rPr lang="en-US" dirty="0">
                <a:solidFill>
                  <a:schemeClr val="bg1"/>
                </a:solidFill>
                <a:latin typeface="Courier New" panose="02070309020205020404" pitchFamily="49" charset="0"/>
                <a:cs typeface="Courier New" panose="02070309020205020404" pitchFamily="49" charset="0"/>
              </a:rPr>
              <a:t>)</a:t>
            </a:r>
            <a:endParaRPr lang="en-US" dirty="0">
              <a:solidFill>
                <a:srgbClr val="92D050"/>
              </a:solidFill>
              <a:latin typeface="Courier New" panose="02070309020205020404" pitchFamily="49" charset="0"/>
              <a:cs typeface="Courier New" panose="02070309020205020404" pitchFamily="49" charset="0"/>
            </a:endParaRPr>
          </a:p>
        </p:txBody>
      </p:sp>
      <p:sp>
        <p:nvSpPr>
          <p:cNvPr id="48" name="Rectangle 47">
            <a:extLst>
              <a:ext uri="{FF2B5EF4-FFF2-40B4-BE49-F238E27FC236}">
                <a16:creationId xmlns:a16="http://schemas.microsoft.com/office/drawing/2014/main" id="{D225CB52-1EA3-7E4F-8939-A1F808BBB504}"/>
              </a:ext>
            </a:extLst>
          </p:cNvPr>
          <p:cNvSpPr/>
          <p:nvPr/>
        </p:nvSpPr>
        <p:spPr>
          <a:xfrm>
            <a:off x="8731622" y="3790346"/>
            <a:ext cx="2285999" cy="645458"/>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A4B35442-09E0-8E4D-A2BA-61A0CE8AB1DE}"/>
              </a:ext>
            </a:extLst>
          </p:cNvPr>
          <p:cNvSpPr txBox="1"/>
          <p:nvPr/>
        </p:nvSpPr>
        <p:spPr>
          <a:xfrm>
            <a:off x="8867589" y="3928409"/>
            <a:ext cx="2286000" cy="369332"/>
          </a:xfrm>
          <a:prstGeom prst="rect">
            <a:avLst/>
          </a:prstGeom>
          <a:noFill/>
        </p:spPr>
        <p:txBody>
          <a:bodyPr wrap="square" rtlCol="0">
            <a:spAutoFit/>
          </a:bodyPr>
          <a:lstStyle/>
          <a:p>
            <a:r>
              <a:rPr lang="en-US" dirty="0">
                <a:solidFill>
                  <a:srgbClr val="FFC000"/>
                </a:solidFill>
                <a:latin typeface="Courier New" panose="02070309020205020404" pitchFamily="49" charset="0"/>
                <a:cs typeface="Courier New" panose="02070309020205020404" pitchFamily="49" charset="0"/>
              </a:rPr>
              <a:t>print</a:t>
            </a:r>
            <a:r>
              <a:rPr lang="en-US" dirty="0">
                <a:solidFill>
                  <a:schemeClr val="bg1"/>
                </a:solidFill>
                <a:latin typeface="Courier New" panose="02070309020205020404" pitchFamily="49" charset="0"/>
                <a:cs typeface="Courier New" panose="02070309020205020404" pitchFamily="49" charset="0"/>
              </a:rPr>
              <a:t>(</a:t>
            </a:r>
            <a:r>
              <a:rPr lang="en-US" dirty="0">
                <a:solidFill>
                  <a:srgbClr val="92D050"/>
                </a:solidFill>
                <a:latin typeface="Courier New" panose="02070309020205020404" pitchFamily="49" charset="0"/>
                <a:cs typeface="Courier New" panose="02070309020205020404" pitchFamily="49" charset="0"/>
              </a:rPr>
              <a:t>“third”</a:t>
            </a:r>
            <a:r>
              <a:rPr lang="en-US" dirty="0">
                <a:solidFill>
                  <a:schemeClr val="bg1"/>
                </a:solidFill>
                <a:latin typeface="Courier New" panose="02070309020205020404" pitchFamily="49" charset="0"/>
                <a:cs typeface="Courier New" panose="02070309020205020404" pitchFamily="49" charset="0"/>
              </a:rPr>
              <a:t>)</a:t>
            </a:r>
            <a:endParaRPr lang="en-US" dirty="0">
              <a:solidFill>
                <a:srgbClr val="92D050"/>
              </a:solidFill>
              <a:latin typeface="Courier New" panose="02070309020205020404" pitchFamily="49" charset="0"/>
              <a:cs typeface="Courier New" panose="02070309020205020404" pitchFamily="49" charset="0"/>
            </a:endParaRPr>
          </a:p>
        </p:txBody>
      </p:sp>
      <p:sp>
        <p:nvSpPr>
          <p:cNvPr id="52" name="Rectangle 51">
            <a:extLst>
              <a:ext uri="{FF2B5EF4-FFF2-40B4-BE49-F238E27FC236}">
                <a16:creationId xmlns:a16="http://schemas.microsoft.com/office/drawing/2014/main" id="{91842631-C2F1-E747-BB7A-E722F961A61D}"/>
              </a:ext>
            </a:extLst>
          </p:cNvPr>
          <p:cNvSpPr/>
          <p:nvPr/>
        </p:nvSpPr>
        <p:spPr>
          <a:xfrm>
            <a:off x="4526844" y="4830432"/>
            <a:ext cx="7224889" cy="1916542"/>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8EFEFCED-D22C-E144-94F0-1DC7B0F9F4F4}"/>
              </a:ext>
            </a:extLst>
          </p:cNvPr>
          <p:cNvSpPr txBox="1"/>
          <p:nvPr/>
        </p:nvSpPr>
        <p:spPr>
          <a:xfrm>
            <a:off x="4747138" y="4910607"/>
            <a:ext cx="8133804" cy="1754326"/>
          </a:xfrm>
          <a:prstGeom prst="rect">
            <a:avLst/>
          </a:prstGeom>
          <a:noFill/>
        </p:spPr>
        <p:txBody>
          <a:bodyPr wrap="square" rtlCol="0">
            <a:spAutoFit/>
          </a:bodyPr>
          <a:lstStyle/>
          <a:p>
            <a:r>
              <a:rPr lang="en-US" sz="1200" dirty="0">
                <a:solidFill>
                  <a:srgbClr val="7030A0"/>
                </a:solidFill>
                <a:latin typeface="Courier New" panose="02070309020205020404" pitchFamily="49" charset="0"/>
                <a:cs typeface="Courier New" panose="02070309020205020404" pitchFamily="49" charset="0"/>
              </a:rPr>
              <a:t>import</a:t>
            </a:r>
            <a:r>
              <a:rPr lang="en-US" sz="1200" dirty="0">
                <a:solidFill>
                  <a:srgbClr val="FFC000"/>
                </a:solidFill>
                <a:latin typeface="Courier New" panose="02070309020205020404" pitchFamily="49" charset="0"/>
                <a:cs typeface="Courier New" panose="02070309020205020404" pitchFamily="49" charset="0"/>
              </a:rPr>
              <a:t> </a:t>
            </a:r>
            <a:r>
              <a:rPr lang="en-US" sz="1200" dirty="0">
                <a:solidFill>
                  <a:schemeClr val="bg1"/>
                </a:solidFill>
                <a:latin typeface="Courier New" panose="02070309020205020404" pitchFamily="49" charset="0"/>
                <a:cs typeface="Courier New" panose="02070309020205020404" pitchFamily="49" charset="0"/>
              </a:rPr>
              <a:t>subprocess</a:t>
            </a:r>
          </a:p>
          <a:p>
            <a:endParaRPr lang="en-US" sz="1200" dirty="0">
              <a:solidFill>
                <a:srgbClr val="FFC000"/>
              </a:solidFill>
              <a:latin typeface="Courier New" panose="02070309020205020404" pitchFamily="49" charset="0"/>
              <a:cs typeface="Courier New" panose="02070309020205020404" pitchFamily="49" charset="0"/>
            </a:endParaRPr>
          </a:p>
          <a:p>
            <a:r>
              <a:rPr lang="en-US" sz="1200" dirty="0">
                <a:solidFill>
                  <a:schemeClr val="bg1"/>
                </a:solidFill>
                <a:latin typeface="Courier New" panose="02070309020205020404" pitchFamily="49" charset="0"/>
                <a:cs typeface="Courier New" panose="02070309020205020404" pitchFamily="49" charset="0"/>
              </a:rPr>
              <a:t>p = </a:t>
            </a:r>
            <a:r>
              <a:rPr lang="en-US" sz="1200" dirty="0" err="1">
                <a:solidFill>
                  <a:schemeClr val="bg1"/>
                </a:solidFill>
                <a:latin typeface="Courier New" panose="02070309020205020404" pitchFamily="49" charset="0"/>
                <a:cs typeface="Courier New" panose="02070309020205020404" pitchFamily="49" charset="0"/>
              </a:rPr>
              <a:t>subprocess.Popen</a:t>
            </a:r>
            <a:r>
              <a:rPr lang="en-US" sz="1200" dirty="0">
                <a:solidFill>
                  <a:schemeClr val="bg1"/>
                </a:solidFill>
                <a:latin typeface="Courier New" panose="02070309020205020404" pitchFamily="49" charset="0"/>
                <a:cs typeface="Courier New" panose="02070309020205020404" pitchFamily="49" charset="0"/>
              </a:rPr>
              <a:t>(</a:t>
            </a:r>
            <a:r>
              <a:rPr lang="en-US" sz="1200" dirty="0">
                <a:solidFill>
                  <a:srgbClr val="FFC000"/>
                </a:solidFill>
                <a:latin typeface="Courier New" panose="02070309020205020404" pitchFamily="49" charset="0"/>
                <a:cs typeface="Courier New" panose="02070309020205020404" pitchFamily="49" charset="0"/>
              </a:rPr>
              <a:t>“python </a:t>
            </a:r>
            <a:r>
              <a:rPr lang="en-US" sz="1200" dirty="0" err="1">
                <a:solidFill>
                  <a:srgbClr val="FFC000"/>
                </a:solidFill>
                <a:latin typeface="Courier New" panose="02070309020205020404" pitchFamily="49" charset="0"/>
                <a:cs typeface="Courier New" panose="02070309020205020404" pitchFamily="49" charset="0"/>
              </a:rPr>
              <a:t>first.py</a:t>
            </a:r>
            <a:r>
              <a:rPr lang="en-US" sz="1200" dirty="0">
                <a:solidFill>
                  <a:srgbClr val="FFC000"/>
                </a:solidFill>
                <a:latin typeface="Courier New" panose="02070309020205020404" pitchFamily="49" charset="0"/>
                <a:cs typeface="Courier New" panose="02070309020205020404" pitchFamily="49" charset="0"/>
              </a:rPr>
              <a:t>”</a:t>
            </a:r>
            <a:r>
              <a:rPr lang="en-US" sz="1200" dirty="0">
                <a:solidFill>
                  <a:schemeClr val="bg1"/>
                </a:solidFill>
                <a:latin typeface="Courier New" panose="02070309020205020404" pitchFamily="49" charset="0"/>
                <a:cs typeface="Courier New" panose="02070309020205020404" pitchFamily="49" charset="0"/>
              </a:rPr>
              <a:t>, </a:t>
            </a:r>
            <a:r>
              <a:rPr lang="en-US" sz="1200" dirty="0" err="1">
                <a:solidFill>
                  <a:schemeClr val="bg1"/>
                </a:solidFill>
                <a:latin typeface="Courier New" panose="02070309020205020404" pitchFamily="49" charset="0"/>
                <a:cs typeface="Courier New" panose="02070309020205020404" pitchFamily="49" charset="0"/>
              </a:rPr>
              <a:t>stdout</a:t>
            </a:r>
            <a:r>
              <a:rPr lang="en-US" sz="1200" dirty="0">
                <a:solidFill>
                  <a:schemeClr val="bg1"/>
                </a:solidFill>
                <a:latin typeface="Courier New" panose="02070309020205020404" pitchFamily="49" charset="0"/>
                <a:cs typeface="Courier New" panose="02070309020205020404" pitchFamily="49" charset="0"/>
              </a:rPr>
              <a:t>=</a:t>
            </a:r>
            <a:r>
              <a:rPr lang="en-US" sz="1200" dirty="0" err="1">
                <a:solidFill>
                  <a:schemeClr val="bg1"/>
                </a:solidFill>
                <a:latin typeface="Courier New" panose="02070309020205020404" pitchFamily="49" charset="0"/>
                <a:cs typeface="Courier New" panose="02070309020205020404" pitchFamily="49" charset="0"/>
              </a:rPr>
              <a:t>subprocess.PIPE</a:t>
            </a:r>
            <a:r>
              <a:rPr lang="en-US" sz="1200" dirty="0">
                <a:solidFill>
                  <a:schemeClr val="bg1"/>
                </a:solidFill>
                <a:latin typeface="Courier New" panose="02070309020205020404" pitchFamily="49" charset="0"/>
                <a:cs typeface="Courier New" panose="02070309020205020404" pitchFamily="49" charset="0"/>
              </a:rPr>
              <a:t>)</a:t>
            </a:r>
          </a:p>
          <a:p>
            <a:r>
              <a:rPr lang="en-US" sz="1200" dirty="0">
                <a:solidFill>
                  <a:schemeClr val="bg1"/>
                </a:solidFill>
                <a:latin typeface="Courier New" panose="02070309020205020404" pitchFamily="49" charset="0"/>
                <a:cs typeface="Courier New" panose="02070309020205020404" pitchFamily="49" charset="0"/>
              </a:rPr>
              <a:t>result = </a:t>
            </a:r>
            <a:r>
              <a:rPr lang="en-US" sz="1200" dirty="0" err="1">
                <a:solidFill>
                  <a:schemeClr val="bg1"/>
                </a:solidFill>
                <a:latin typeface="Courier New" panose="02070309020205020404" pitchFamily="49" charset="0"/>
                <a:cs typeface="Courier New" panose="02070309020205020404" pitchFamily="49" charset="0"/>
              </a:rPr>
              <a:t>p.communicate</a:t>
            </a:r>
            <a:r>
              <a:rPr lang="en-US" sz="1200" dirty="0">
                <a:solidFill>
                  <a:schemeClr val="bg1"/>
                </a:solidFill>
                <a:latin typeface="Courier New" panose="02070309020205020404" pitchFamily="49" charset="0"/>
                <a:cs typeface="Courier New" panose="02070309020205020404" pitchFamily="49" charset="0"/>
              </a:rPr>
              <a:t>()[0]</a:t>
            </a:r>
          </a:p>
          <a:p>
            <a:endParaRPr lang="en-US" sz="1200" dirty="0">
              <a:solidFill>
                <a:schemeClr val="bg1"/>
              </a:solidFill>
              <a:latin typeface="Courier New" panose="02070309020205020404" pitchFamily="49" charset="0"/>
              <a:cs typeface="Courier New" panose="02070309020205020404" pitchFamily="49" charset="0"/>
            </a:endParaRPr>
          </a:p>
          <a:p>
            <a:r>
              <a:rPr lang="en-US" sz="1200" dirty="0">
                <a:solidFill>
                  <a:srgbClr val="7030A0"/>
                </a:solidFill>
                <a:latin typeface="Courier New" panose="02070309020205020404" pitchFamily="49" charset="0"/>
                <a:cs typeface="Courier New" panose="02070309020205020404" pitchFamily="49" charset="0"/>
              </a:rPr>
              <a:t>if</a:t>
            </a:r>
            <a:r>
              <a:rPr lang="en-US" sz="1200" dirty="0">
                <a:solidFill>
                  <a:schemeClr val="bg1"/>
                </a:solidFill>
                <a:latin typeface="Courier New" panose="02070309020205020404" pitchFamily="49" charset="0"/>
                <a:cs typeface="Courier New" panose="02070309020205020404" pitchFamily="49" charset="0"/>
              </a:rPr>
              <a:t>(result == </a:t>
            </a:r>
            <a:r>
              <a:rPr lang="en-US" sz="1200" dirty="0">
                <a:solidFill>
                  <a:srgbClr val="7030A0"/>
                </a:solidFill>
                <a:latin typeface="Courier New" panose="02070309020205020404" pitchFamily="49" charset="0"/>
                <a:cs typeface="Courier New" panose="02070309020205020404" pitchFamily="49" charset="0"/>
              </a:rPr>
              <a:t>True</a:t>
            </a:r>
            <a:r>
              <a:rPr lang="en-US" sz="1200" dirty="0">
                <a:solidFill>
                  <a:schemeClr val="bg1"/>
                </a:solidFill>
                <a:latin typeface="Courier New" panose="02070309020205020404" pitchFamily="49" charset="0"/>
                <a:cs typeface="Courier New" panose="02070309020205020404" pitchFamily="49" charset="0"/>
              </a:rPr>
              <a:t>):</a:t>
            </a:r>
          </a:p>
          <a:p>
            <a:r>
              <a:rPr lang="en-US" sz="1200" dirty="0">
                <a:solidFill>
                  <a:schemeClr val="bg1"/>
                </a:solidFill>
                <a:latin typeface="Courier New" panose="02070309020205020404" pitchFamily="49" charset="0"/>
                <a:cs typeface="Courier New" panose="02070309020205020404" pitchFamily="49" charset="0"/>
              </a:rPr>
              <a:t>	exec(</a:t>
            </a:r>
            <a:r>
              <a:rPr lang="en-US" sz="1200" dirty="0">
                <a:solidFill>
                  <a:srgbClr val="92D050"/>
                </a:solidFill>
                <a:latin typeface="Courier New" panose="02070309020205020404" pitchFamily="49" charset="0"/>
                <a:cs typeface="Courier New" panose="02070309020205020404" pitchFamily="49" charset="0"/>
              </a:rPr>
              <a:t>“</a:t>
            </a:r>
            <a:r>
              <a:rPr lang="en-US" sz="1200" dirty="0" err="1">
                <a:solidFill>
                  <a:srgbClr val="92D050"/>
                </a:solidFill>
                <a:latin typeface="Courier New" panose="02070309020205020404" pitchFamily="49" charset="0"/>
                <a:cs typeface="Courier New" panose="02070309020205020404" pitchFamily="49" charset="0"/>
              </a:rPr>
              <a:t>second.py</a:t>
            </a:r>
            <a:r>
              <a:rPr lang="en-US" sz="1200" dirty="0">
                <a:solidFill>
                  <a:srgbClr val="92D050"/>
                </a:solidFill>
                <a:latin typeface="Courier New" panose="02070309020205020404" pitchFamily="49" charset="0"/>
                <a:cs typeface="Courier New" panose="02070309020205020404" pitchFamily="49" charset="0"/>
              </a:rPr>
              <a:t>”</a:t>
            </a:r>
            <a:r>
              <a:rPr lang="en-US" sz="1200" dirty="0">
                <a:solidFill>
                  <a:schemeClr val="bg1"/>
                </a:solidFill>
                <a:latin typeface="Courier New" panose="02070309020205020404" pitchFamily="49" charset="0"/>
                <a:cs typeface="Courier New" panose="02070309020205020404" pitchFamily="49" charset="0"/>
              </a:rPr>
              <a:t>) </a:t>
            </a:r>
          </a:p>
          <a:p>
            <a:r>
              <a:rPr lang="en-US" sz="1200" dirty="0">
                <a:solidFill>
                  <a:srgbClr val="7030A0"/>
                </a:solidFill>
                <a:latin typeface="Courier New" panose="02070309020205020404" pitchFamily="49" charset="0"/>
                <a:cs typeface="Courier New" panose="02070309020205020404" pitchFamily="49" charset="0"/>
              </a:rPr>
              <a:t>else</a:t>
            </a:r>
            <a:endParaRPr lang="en-US" sz="1200" dirty="0">
              <a:solidFill>
                <a:schemeClr val="bg1"/>
              </a:solidFill>
              <a:latin typeface="Courier New" panose="02070309020205020404" pitchFamily="49" charset="0"/>
              <a:cs typeface="Courier New" panose="02070309020205020404" pitchFamily="49" charset="0"/>
            </a:endParaRPr>
          </a:p>
          <a:p>
            <a:r>
              <a:rPr lang="en-US" sz="1200" dirty="0">
                <a:solidFill>
                  <a:schemeClr val="bg1"/>
                </a:solidFill>
                <a:latin typeface="Courier New" panose="02070309020205020404" pitchFamily="49" charset="0"/>
                <a:cs typeface="Courier New" panose="02070309020205020404" pitchFamily="49" charset="0"/>
              </a:rPr>
              <a:t>	exec(</a:t>
            </a:r>
            <a:r>
              <a:rPr lang="en-US" sz="1200" dirty="0">
                <a:solidFill>
                  <a:srgbClr val="92D050"/>
                </a:solidFill>
                <a:latin typeface="Courier New" panose="02070309020205020404" pitchFamily="49" charset="0"/>
                <a:cs typeface="Courier New" panose="02070309020205020404" pitchFamily="49" charset="0"/>
              </a:rPr>
              <a:t>“</a:t>
            </a:r>
            <a:r>
              <a:rPr lang="en-US" sz="1200" dirty="0" err="1">
                <a:solidFill>
                  <a:srgbClr val="92D050"/>
                </a:solidFill>
                <a:latin typeface="Courier New" panose="02070309020205020404" pitchFamily="49" charset="0"/>
                <a:cs typeface="Courier New" panose="02070309020205020404" pitchFamily="49" charset="0"/>
              </a:rPr>
              <a:t>third.py</a:t>
            </a:r>
            <a:r>
              <a:rPr lang="en-US" sz="1200" dirty="0">
                <a:solidFill>
                  <a:srgbClr val="92D050"/>
                </a:solidFill>
                <a:latin typeface="Courier New" panose="02070309020205020404" pitchFamily="49" charset="0"/>
                <a:cs typeface="Courier New" panose="02070309020205020404" pitchFamily="49" charset="0"/>
              </a:rPr>
              <a:t>”</a:t>
            </a:r>
            <a:r>
              <a:rPr lang="en-US" sz="1200"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5322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animBg="1"/>
      <p:bldP spid="7" grpId="0"/>
      <p:bldP spid="8" grpId="0" animBg="1"/>
      <p:bldP spid="9" grpId="0"/>
      <p:bldP spid="10" grpId="0"/>
      <p:bldP spid="11" grpId="0"/>
      <p:bldP spid="35" grpId="0" animBg="1"/>
      <p:bldP spid="36" grpId="0"/>
      <p:bldP spid="37" grpId="0"/>
      <p:bldP spid="38" grpId="0"/>
      <p:bldP spid="39" grpId="0"/>
      <p:bldP spid="40" grpId="0" animBg="1"/>
      <p:bldP spid="41" grpId="0"/>
      <p:bldP spid="46" grpId="0" animBg="1"/>
      <p:bldP spid="47" grpId="0"/>
      <p:bldP spid="48" grpId="0" animBg="1"/>
      <p:bldP spid="49" grpId="0"/>
      <p:bldP spid="52" grpId="0" animBg="1"/>
      <p:bldP spid="5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F86A7-A61A-5E4E-8325-97D79C944C85}"/>
              </a:ext>
            </a:extLst>
          </p:cNvPr>
          <p:cNvSpPr>
            <a:spLocks noGrp="1"/>
          </p:cNvSpPr>
          <p:nvPr>
            <p:ph type="ctrTitle"/>
          </p:nvPr>
        </p:nvSpPr>
        <p:spPr>
          <a:xfrm>
            <a:off x="8106332" y="4756578"/>
            <a:ext cx="2466957" cy="466952"/>
          </a:xfrm>
        </p:spPr>
        <p:txBody>
          <a:bodyPr>
            <a:normAutofit/>
          </a:bodyPr>
          <a:lstStyle/>
          <a:p>
            <a:r>
              <a:rPr lang="en-US" sz="1800" dirty="0">
                <a:solidFill>
                  <a:schemeClr val="bg1"/>
                </a:solidFill>
                <a:latin typeface="Montserrat" pitchFamily="2" charset="77"/>
              </a:rPr>
              <a:t>Operators</a:t>
            </a:r>
          </a:p>
        </p:txBody>
      </p:sp>
      <p:pic>
        <p:nvPicPr>
          <p:cNvPr id="4" name="Picture 3" descr="A close up of an umbrella&#10;&#10;Description automatically generated">
            <a:extLst>
              <a:ext uri="{FF2B5EF4-FFF2-40B4-BE49-F238E27FC236}">
                <a16:creationId xmlns:a16="http://schemas.microsoft.com/office/drawing/2014/main" id="{07B20F02-8ADE-854D-9B76-ADEEAF3C6BC3}"/>
              </a:ext>
            </a:extLst>
          </p:cNvPr>
          <p:cNvPicPr>
            <a:picLocks noChangeAspect="1"/>
          </p:cNvPicPr>
          <p:nvPr/>
        </p:nvPicPr>
        <p:blipFill>
          <a:blip r:embed="rId3"/>
          <a:stretch>
            <a:fillRect/>
          </a:stretch>
        </p:blipFill>
        <p:spPr>
          <a:xfrm>
            <a:off x="316089" y="238561"/>
            <a:ext cx="946771" cy="946771"/>
          </a:xfrm>
          <a:prstGeom prst="rect">
            <a:avLst/>
          </a:prstGeom>
        </p:spPr>
      </p:pic>
      <p:sp>
        <p:nvSpPr>
          <p:cNvPr id="5" name="TextBox 4">
            <a:extLst>
              <a:ext uri="{FF2B5EF4-FFF2-40B4-BE49-F238E27FC236}">
                <a16:creationId xmlns:a16="http://schemas.microsoft.com/office/drawing/2014/main" id="{52AF01F2-3DCD-864A-A79A-BFD9187CB906}"/>
              </a:ext>
            </a:extLst>
          </p:cNvPr>
          <p:cNvSpPr txBox="1"/>
          <p:nvPr/>
        </p:nvSpPr>
        <p:spPr>
          <a:xfrm>
            <a:off x="400754" y="1444977"/>
            <a:ext cx="11390491" cy="1415772"/>
          </a:xfrm>
          <a:prstGeom prst="rect">
            <a:avLst/>
          </a:prstGeom>
          <a:noFill/>
        </p:spPr>
        <p:txBody>
          <a:bodyPr wrap="square" rtlCol="0">
            <a:spAutoFit/>
          </a:bodyPr>
          <a:lstStyle/>
          <a:p>
            <a:r>
              <a:rPr lang="en-US" sz="2000" b="1" dirty="0">
                <a:solidFill>
                  <a:schemeClr val="bg1"/>
                </a:solidFill>
                <a:latin typeface="Montserrat SemiBold" pitchFamily="2" charset="77"/>
              </a:rPr>
              <a:t>What is Airflow?</a:t>
            </a:r>
          </a:p>
          <a:p>
            <a:endParaRPr lang="en-US" b="1" dirty="0">
              <a:solidFill>
                <a:schemeClr val="bg1"/>
              </a:solidFill>
              <a:latin typeface="Montserrat SemiBold" pitchFamily="2" charset="77"/>
            </a:endParaRPr>
          </a:p>
          <a:p>
            <a:r>
              <a:rPr lang="en-US" sz="1600" dirty="0">
                <a:solidFill>
                  <a:schemeClr val="bg1"/>
                </a:solidFill>
                <a:latin typeface="Montserrat Medium" pitchFamily="2" charset="77"/>
              </a:rPr>
              <a:t> A tool that allows users to launch multi-step pipelines using a simple python object DAG (Directed Acyclic Graph). Can define dependencies, programmatically construct workflows, and monitor scheduled jobs in an easy to read web UI.</a:t>
            </a:r>
          </a:p>
        </p:txBody>
      </p:sp>
      <p:sp>
        <p:nvSpPr>
          <p:cNvPr id="6" name="TextBox 5">
            <a:extLst>
              <a:ext uri="{FF2B5EF4-FFF2-40B4-BE49-F238E27FC236}">
                <a16:creationId xmlns:a16="http://schemas.microsoft.com/office/drawing/2014/main" id="{96FCE008-B460-3648-B381-018F37684A80}"/>
              </a:ext>
            </a:extLst>
          </p:cNvPr>
          <p:cNvSpPr txBox="1"/>
          <p:nvPr/>
        </p:nvSpPr>
        <p:spPr>
          <a:xfrm>
            <a:off x="400754" y="3129444"/>
            <a:ext cx="5695246" cy="3139321"/>
          </a:xfrm>
          <a:prstGeom prst="rect">
            <a:avLst/>
          </a:prstGeom>
          <a:noFill/>
        </p:spPr>
        <p:txBody>
          <a:bodyPr wrap="square" rtlCol="0">
            <a:spAutoFit/>
          </a:bodyPr>
          <a:lstStyle/>
          <a:p>
            <a:r>
              <a:rPr lang="en-US" sz="2000" b="1" dirty="0">
                <a:solidFill>
                  <a:schemeClr val="bg1"/>
                </a:solidFill>
                <a:latin typeface="Montserrat SemiBold" pitchFamily="2" charset="77"/>
              </a:rPr>
              <a:t>Why would I use it?</a:t>
            </a:r>
          </a:p>
          <a:p>
            <a:endParaRPr lang="en-US" b="1" dirty="0">
              <a:solidFill>
                <a:schemeClr val="bg1"/>
              </a:solidFill>
              <a:latin typeface="Montserrat SemiBold" pitchFamily="2" charset="77"/>
            </a:endParaRPr>
          </a:p>
          <a:p>
            <a:pPr fontAlgn="base"/>
            <a:r>
              <a:rPr lang="en-US" sz="1600" dirty="0">
                <a:solidFill>
                  <a:schemeClr val="bg1"/>
                </a:solidFill>
                <a:latin typeface="Montserrat" pitchFamily="2" charset="77"/>
              </a:rPr>
              <a:t>It is fully feature complete as other orchestration tools with the benefit of being free and open source.</a:t>
            </a:r>
          </a:p>
          <a:p>
            <a:pPr fontAlgn="base"/>
            <a:endParaRPr lang="en-US" sz="1600" dirty="0">
              <a:solidFill>
                <a:schemeClr val="bg1"/>
              </a:solidFill>
              <a:latin typeface="Montserrat" pitchFamily="2" charset="77"/>
            </a:endParaRPr>
          </a:p>
          <a:p>
            <a:pPr marL="285750" indent="-285750">
              <a:buFont typeface="Arial" panose="020B0604020202020204" pitchFamily="34" charset="0"/>
              <a:buChar char="•"/>
            </a:pPr>
            <a:r>
              <a:rPr lang="en-US" sz="1600" dirty="0">
                <a:solidFill>
                  <a:schemeClr val="bg1"/>
                </a:solidFill>
                <a:latin typeface="Montserrat" pitchFamily="2" charset="77"/>
              </a:rPr>
              <a:t>UI</a:t>
            </a:r>
          </a:p>
          <a:p>
            <a:pPr marL="285750" indent="-285750">
              <a:buFont typeface="Arial" panose="020B0604020202020204" pitchFamily="34" charset="0"/>
              <a:buChar char="•"/>
            </a:pPr>
            <a:r>
              <a:rPr lang="en-US" sz="1600" dirty="0">
                <a:solidFill>
                  <a:schemeClr val="bg1"/>
                </a:solidFill>
                <a:latin typeface="Montserrat" pitchFamily="2" charset="77"/>
              </a:rPr>
              <a:t>Connections to hundreds of sources</a:t>
            </a:r>
          </a:p>
          <a:p>
            <a:pPr marL="285750" indent="-285750">
              <a:buFont typeface="Arial" panose="020B0604020202020204" pitchFamily="34" charset="0"/>
              <a:buChar char="•"/>
            </a:pPr>
            <a:r>
              <a:rPr lang="en-US" sz="1600" dirty="0">
                <a:solidFill>
                  <a:schemeClr val="bg1"/>
                </a:solidFill>
                <a:latin typeface="Montserrat" pitchFamily="2" charset="77"/>
              </a:rPr>
              <a:t>Variables</a:t>
            </a:r>
          </a:p>
          <a:p>
            <a:pPr marL="285750" indent="-285750">
              <a:buFont typeface="Arial" panose="020B0604020202020204" pitchFamily="34" charset="0"/>
              <a:buChar char="•"/>
            </a:pPr>
            <a:r>
              <a:rPr lang="en-US" sz="1600" dirty="0">
                <a:solidFill>
                  <a:schemeClr val="bg1"/>
                </a:solidFill>
                <a:latin typeface="Montserrat" pitchFamily="2" charset="77"/>
              </a:rPr>
              <a:t>Logging/Monitoring</a:t>
            </a:r>
          </a:p>
          <a:p>
            <a:pPr marL="285750" indent="-285750">
              <a:buFont typeface="Arial" panose="020B0604020202020204" pitchFamily="34" charset="0"/>
              <a:buChar char="•"/>
            </a:pPr>
            <a:r>
              <a:rPr lang="en-US" sz="1600" dirty="0">
                <a:solidFill>
                  <a:schemeClr val="bg1"/>
                </a:solidFill>
                <a:latin typeface="Montserrat" pitchFamily="2" charset="77"/>
              </a:rPr>
              <a:t>Prebuilt Executors (How work is done) and Operators (What the work to be done is)</a:t>
            </a:r>
          </a:p>
          <a:p>
            <a:pPr marL="285750" indent="-285750">
              <a:buFont typeface="Arial" panose="020B0604020202020204" pitchFamily="34" charset="0"/>
              <a:buChar char="•"/>
            </a:pPr>
            <a:r>
              <a:rPr lang="en-US" sz="1600" dirty="0" err="1">
                <a:solidFill>
                  <a:schemeClr val="bg1"/>
                </a:solidFill>
                <a:latin typeface="Montserrat" pitchFamily="2" charset="77"/>
              </a:rPr>
              <a:t>etc</a:t>
            </a:r>
            <a:r>
              <a:rPr lang="en-US" sz="1600" dirty="0">
                <a:solidFill>
                  <a:schemeClr val="bg1"/>
                </a:solidFill>
                <a:latin typeface="Montserrat" pitchFamily="2" charset="77"/>
              </a:rPr>
              <a:t>……</a:t>
            </a:r>
          </a:p>
        </p:txBody>
      </p:sp>
      <p:sp>
        <p:nvSpPr>
          <p:cNvPr id="7" name="Rounded Rectangle 6">
            <a:extLst>
              <a:ext uri="{FF2B5EF4-FFF2-40B4-BE49-F238E27FC236}">
                <a16:creationId xmlns:a16="http://schemas.microsoft.com/office/drawing/2014/main" id="{13E10837-F46C-654B-ADE6-5566B269ACFC}"/>
              </a:ext>
            </a:extLst>
          </p:cNvPr>
          <p:cNvSpPr/>
          <p:nvPr/>
        </p:nvSpPr>
        <p:spPr>
          <a:xfrm>
            <a:off x="6553200" y="3429000"/>
            <a:ext cx="5473573" cy="1132408"/>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8" name="Rounded Rectangle 7">
            <a:extLst>
              <a:ext uri="{FF2B5EF4-FFF2-40B4-BE49-F238E27FC236}">
                <a16:creationId xmlns:a16="http://schemas.microsoft.com/office/drawing/2014/main" id="{7659F224-E9AC-9449-B8A2-FA360F8F7F16}"/>
              </a:ext>
            </a:extLst>
          </p:cNvPr>
          <p:cNvSpPr/>
          <p:nvPr/>
        </p:nvSpPr>
        <p:spPr>
          <a:xfrm>
            <a:off x="6553200" y="5218289"/>
            <a:ext cx="5436609" cy="1132408"/>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0050C2AF-9402-944C-AC46-CDD21AC3D805}"/>
              </a:ext>
            </a:extLst>
          </p:cNvPr>
          <p:cNvSpPr txBox="1">
            <a:spLocks/>
          </p:cNvSpPr>
          <p:nvPr/>
        </p:nvSpPr>
        <p:spPr>
          <a:xfrm>
            <a:off x="1523665" y="499283"/>
            <a:ext cx="5695577" cy="73012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a:solidFill>
                  <a:schemeClr val="bg1"/>
                </a:solidFill>
                <a:latin typeface="Montserrat" pitchFamily="2" charset="77"/>
              </a:rPr>
              <a:t>Introducing Airflow</a:t>
            </a:r>
            <a:endParaRPr lang="en-US" sz="4400" dirty="0">
              <a:solidFill>
                <a:schemeClr val="bg1"/>
              </a:solidFill>
              <a:latin typeface="Montserrat" pitchFamily="2" charset="77"/>
            </a:endParaRPr>
          </a:p>
        </p:txBody>
      </p:sp>
      <p:sp>
        <p:nvSpPr>
          <p:cNvPr id="10" name="Title 1">
            <a:extLst>
              <a:ext uri="{FF2B5EF4-FFF2-40B4-BE49-F238E27FC236}">
                <a16:creationId xmlns:a16="http://schemas.microsoft.com/office/drawing/2014/main" id="{E5253BF9-8588-1646-A2F9-AE9B33E3E436}"/>
              </a:ext>
            </a:extLst>
          </p:cNvPr>
          <p:cNvSpPr txBox="1">
            <a:spLocks/>
          </p:cNvSpPr>
          <p:nvPr/>
        </p:nvSpPr>
        <p:spPr>
          <a:xfrm>
            <a:off x="8008717" y="2962048"/>
            <a:ext cx="2466957" cy="4669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dirty="0">
                <a:solidFill>
                  <a:schemeClr val="bg1"/>
                </a:solidFill>
                <a:latin typeface="Montserrat" pitchFamily="2" charset="77"/>
              </a:rPr>
              <a:t>Executors</a:t>
            </a:r>
          </a:p>
        </p:txBody>
      </p:sp>
      <p:sp>
        <p:nvSpPr>
          <p:cNvPr id="11" name="TextBox 10">
            <a:extLst>
              <a:ext uri="{FF2B5EF4-FFF2-40B4-BE49-F238E27FC236}">
                <a16:creationId xmlns:a16="http://schemas.microsoft.com/office/drawing/2014/main" id="{2D95FF4D-AAD8-AB4A-960B-A8A167548407}"/>
              </a:ext>
            </a:extLst>
          </p:cNvPr>
          <p:cNvSpPr txBox="1"/>
          <p:nvPr/>
        </p:nvSpPr>
        <p:spPr>
          <a:xfrm>
            <a:off x="6732525" y="3648560"/>
            <a:ext cx="2747613" cy="584775"/>
          </a:xfrm>
          <a:prstGeom prst="rect">
            <a:avLst/>
          </a:prstGeom>
          <a:noFill/>
        </p:spPr>
        <p:txBody>
          <a:bodyPr wrap="square" rtlCol="0">
            <a:spAutoFit/>
          </a:bodyPr>
          <a:lstStyle/>
          <a:p>
            <a:pPr marL="285750" indent="-285750" fontAlgn="base">
              <a:buFont typeface="Arial" panose="020B0604020202020204" pitchFamily="34" charset="0"/>
              <a:buChar char="•"/>
            </a:pPr>
            <a:r>
              <a:rPr lang="en-US" sz="1600" dirty="0" err="1">
                <a:solidFill>
                  <a:schemeClr val="bg1"/>
                </a:solidFill>
                <a:latin typeface="Montserrat Medium" pitchFamily="2" charset="77"/>
              </a:rPr>
              <a:t>SequentialExecutor</a:t>
            </a:r>
            <a:endParaRPr lang="en-US" sz="1600" dirty="0">
              <a:solidFill>
                <a:schemeClr val="bg1"/>
              </a:solidFill>
              <a:latin typeface="Montserrat Medium" pitchFamily="2" charset="77"/>
            </a:endParaRPr>
          </a:p>
          <a:p>
            <a:pPr marL="285750" indent="-285750">
              <a:buFont typeface="Arial" panose="020B0604020202020204" pitchFamily="34" charset="0"/>
              <a:buChar char="•"/>
            </a:pPr>
            <a:r>
              <a:rPr lang="en-US" sz="1600" dirty="0" err="1">
                <a:solidFill>
                  <a:schemeClr val="bg1"/>
                </a:solidFill>
                <a:latin typeface="Montserrat Medium" pitchFamily="2" charset="77"/>
              </a:rPr>
              <a:t>LocalExecutor</a:t>
            </a:r>
            <a:endParaRPr lang="en-US" sz="1600" dirty="0">
              <a:solidFill>
                <a:schemeClr val="bg1"/>
              </a:solidFill>
              <a:latin typeface="Montserrat Medium" pitchFamily="2" charset="77"/>
            </a:endParaRPr>
          </a:p>
        </p:txBody>
      </p:sp>
      <p:sp>
        <p:nvSpPr>
          <p:cNvPr id="12" name="TextBox 11">
            <a:extLst>
              <a:ext uri="{FF2B5EF4-FFF2-40B4-BE49-F238E27FC236}">
                <a16:creationId xmlns:a16="http://schemas.microsoft.com/office/drawing/2014/main" id="{78B0477E-71C4-6040-BDCF-912C767377E1}"/>
              </a:ext>
            </a:extLst>
          </p:cNvPr>
          <p:cNvSpPr txBox="1"/>
          <p:nvPr/>
        </p:nvSpPr>
        <p:spPr>
          <a:xfrm>
            <a:off x="9242196" y="3648559"/>
            <a:ext cx="2747613" cy="584775"/>
          </a:xfrm>
          <a:prstGeom prst="rect">
            <a:avLst/>
          </a:prstGeom>
          <a:noFill/>
        </p:spPr>
        <p:txBody>
          <a:bodyPr wrap="square" rtlCol="0">
            <a:spAutoFit/>
          </a:bodyPr>
          <a:lstStyle/>
          <a:p>
            <a:pPr marL="285750" indent="-285750" fontAlgn="base">
              <a:buFont typeface="Arial" panose="020B0604020202020204" pitchFamily="34" charset="0"/>
              <a:buChar char="•"/>
            </a:pPr>
            <a:r>
              <a:rPr lang="en-US" sz="1600" dirty="0" err="1">
                <a:solidFill>
                  <a:schemeClr val="bg1"/>
                </a:solidFill>
                <a:latin typeface="Montserrat Medium" pitchFamily="2" charset="77"/>
              </a:rPr>
              <a:t>CeleryExecutor</a:t>
            </a:r>
            <a:endParaRPr lang="en-US" sz="1600" dirty="0">
              <a:solidFill>
                <a:schemeClr val="bg1"/>
              </a:solidFill>
              <a:latin typeface="Montserrat Medium" pitchFamily="2" charset="77"/>
            </a:endParaRPr>
          </a:p>
          <a:p>
            <a:pPr marL="285750" indent="-285750">
              <a:buFont typeface="Arial" panose="020B0604020202020204" pitchFamily="34" charset="0"/>
              <a:buChar char="•"/>
            </a:pPr>
            <a:r>
              <a:rPr lang="en-US" sz="1600" b="1" dirty="0" err="1">
                <a:solidFill>
                  <a:srgbClr val="FFC000"/>
                </a:solidFill>
                <a:latin typeface="Montserrat Medium" pitchFamily="2" charset="77"/>
              </a:rPr>
              <a:t>KubernetesExecutor</a:t>
            </a:r>
            <a:endParaRPr lang="en-US" sz="1600" b="1" dirty="0">
              <a:solidFill>
                <a:srgbClr val="FFC000"/>
              </a:solidFill>
              <a:latin typeface="Montserrat Medium" pitchFamily="2" charset="77"/>
            </a:endParaRPr>
          </a:p>
        </p:txBody>
      </p:sp>
      <p:sp>
        <p:nvSpPr>
          <p:cNvPr id="13" name="TextBox 12">
            <a:extLst>
              <a:ext uri="{FF2B5EF4-FFF2-40B4-BE49-F238E27FC236}">
                <a16:creationId xmlns:a16="http://schemas.microsoft.com/office/drawing/2014/main" id="{DB01465F-559E-9444-9C67-B27BED7FBB18}"/>
              </a:ext>
            </a:extLst>
          </p:cNvPr>
          <p:cNvSpPr txBox="1"/>
          <p:nvPr/>
        </p:nvSpPr>
        <p:spPr>
          <a:xfrm>
            <a:off x="6732525" y="5368994"/>
            <a:ext cx="4298651" cy="830997"/>
          </a:xfrm>
          <a:prstGeom prst="rect">
            <a:avLst/>
          </a:prstGeom>
          <a:noFill/>
        </p:spPr>
        <p:txBody>
          <a:bodyPr wrap="square" rtlCol="0">
            <a:spAutoFit/>
          </a:bodyPr>
          <a:lstStyle/>
          <a:p>
            <a:pPr marL="285750" indent="-285750" fontAlgn="base">
              <a:buFont typeface="Arial" panose="020B0604020202020204" pitchFamily="34" charset="0"/>
              <a:buChar char="•"/>
            </a:pPr>
            <a:r>
              <a:rPr lang="en-US" sz="1600" dirty="0" err="1">
                <a:solidFill>
                  <a:schemeClr val="bg1"/>
                </a:solidFill>
                <a:latin typeface="Montserrat Medium" pitchFamily="2" charset="77"/>
                <a:hlinkClick r:id="rId4"/>
              </a:rPr>
              <a:t>Offical</a:t>
            </a:r>
            <a:r>
              <a:rPr lang="en-US" sz="1600" dirty="0">
                <a:solidFill>
                  <a:schemeClr val="bg1"/>
                </a:solidFill>
                <a:latin typeface="Montserrat Medium" pitchFamily="2" charset="77"/>
                <a:hlinkClick r:id="rId4"/>
              </a:rPr>
              <a:t> Operators</a:t>
            </a:r>
            <a:endParaRPr lang="en-US" sz="1600" dirty="0">
              <a:solidFill>
                <a:schemeClr val="bg1"/>
              </a:solidFill>
              <a:latin typeface="Montserrat Medium" pitchFamily="2" charset="77"/>
            </a:endParaRPr>
          </a:p>
          <a:p>
            <a:pPr marL="285750" indent="-285750" fontAlgn="base">
              <a:buFont typeface="Arial" panose="020B0604020202020204" pitchFamily="34" charset="0"/>
              <a:buChar char="•"/>
            </a:pPr>
            <a:r>
              <a:rPr lang="en-US" sz="1600" dirty="0" err="1">
                <a:solidFill>
                  <a:schemeClr val="bg1"/>
                </a:solidFill>
                <a:latin typeface="Montserrat Medium" pitchFamily="2" charset="77"/>
                <a:hlinkClick r:id="rId5"/>
              </a:rPr>
              <a:t>Contrib</a:t>
            </a:r>
            <a:r>
              <a:rPr lang="en-US" sz="1600" dirty="0">
                <a:solidFill>
                  <a:schemeClr val="bg1"/>
                </a:solidFill>
                <a:latin typeface="Montserrat Medium" pitchFamily="2" charset="77"/>
                <a:hlinkClick r:id="rId5"/>
              </a:rPr>
              <a:t> Operators</a:t>
            </a:r>
            <a:endParaRPr lang="en-US" sz="1600" dirty="0">
              <a:solidFill>
                <a:schemeClr val="bg1"/>
              </a:solidFill>
              <a:latin typeface="Montserrat Medium" pitchFamily="2" charset="77"/>
            </a:endParaRPr>
          </a:p>
          <a:p>
            <a:pPr marL="285750" indent="-285750">
              <a:buFont typeface="Arial" panose="020B0604020202020204" pitchFamily="34" charset="0"/>
              <a:buChar char="•"/>
            </a:pPr>
            <a:r>
              <a:rPr lang="en-US" sz="1600" b="1" dirty="0" err="1">
                <a:solidFill>
                  <a:srgbClr val="FFC000"/>
                </a:solidFill>
                <a:latin typeface="Montserrat Medium" pitchFamily="2" charset="77"/>
              </a:rPr>
              <a:t>KubernetesPodOperator</a:t>
            </a:r>
            <a:endParaRPr lang="en-US" sz="1600" b="1" dirty="0">
              <a:solidFill>
                <a:srgbClr val="FFC000"/>
              </a:solidFill>
              <a:latin typeface="Montserrat Medium" pitchFamily="2" charset="77"/>
            </a:endParaRPr>
          </a:p>
        </p:txBody>
      </p:sp>
    </p:spTree>
    <p:extLst>
      <p:ext uri="{BB962C8B-B14F-4D97-AF65-F5344CB8AC3E}">
        <p14:creationId xmlns:p14="http://schemas.microsoft.com/office/powerpoint/2010/main" val="146378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050C2AF-9402-944C-AC46-CDD21AC3D805}"/>
              </a:ext>
            </a:extLst>
          </p:cNvPr>
          <p:cNvSpPr txBox="1">
            <a:spLocks/>
          </p:cNvSpPr>
          <p:nvPr/>
        </p:nvSpPr>
        <p:spPr>
          <a:xfrm>
            <a:off x="0" y="-76359"/>
            <a:ext cx="11819467" cy="87834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solidFill>
                  <a:schemeClr val="bg1"/>
                </a:solidFill>
                <a:latin typeface="Montserrat" pitchFamily="2" charset="77"/>
              </a:rPr>
              <a:t>Airflow Executors - </a:t>
            </a:r>
            <a:r>
              <a:rPr lang="en-US" sz="4400" dirty="0" err="1">
                <a:solidFill>
                  <a:schemeClr val="bg1"/>
                </a:solidFill>
                <a:latin typeface="Montserrat ExtraLight" pitchFamily="2" charset="77"/>
              </a:rPr>
              <a:t>SequentialExecutor</a:t>
            </a:r>
            <a:endParaRPr lang="en-US" sz="4400" dirty="0">
              <a:solidFill>
                <a:schemeClr val="bg1"/>
              </a:solidFill>
              <a:latin typeface="Montserrat ExtraLight" pitchFamily="2" charset="77"/>
            </a:endParaRPr>
          </a:p>
        </p:txBody>
      </p:sp>
      <p:sp>
        <p:nvSpPr>
          <p:cNvPr id="10" name="Title 1">
            <a:extLst>
              <a:ext uri="{FF2B5EF4-FFF2-40B4-BE49-F238E27FC236}">
                <a16:creationId xmlns:a16="http://schemas.microsoft.com/office/drawing/2014/main" id="{E5253BF9-8588-1646-A2F9-AE9B33E3E436}"/>
              </a:ext>
            </a:extLst>
          </p:cNvPr>
          <p:cNvSpPr txBox="1">
            <a:spLocks/>
          </p:cNvSpPr>
          <p:nvPr/>
        </p:nvSpPr>
        <p:spPr>
          <a:xfrm>
            <a:off x="8356432" y="2951202"/>
            <a:ext cx="2466957" cy="4669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1800" dirty="0">
              <a:solidFill>
                <a:schemeClr val="bg1"/>
              </a:solidFill>
              <a:latin typeface="Montserrat" pitchFamily="2" charset="77"/>
            </a:endParaRPr>
          </a:p>
        </p:txBody>
      </p:sp>
      <p:sp>
        <p:nvSpPr>
          <p:cNvPr id="14" name="Title 1">
            <a:extLst>
              <a:ext uri="{FF2B5EF4-FFF2-40B4-BE49-F238E27FC236}">
                <a16:creationId xmlns:a16="http://schemas.microsoft.com/office/drawing/2014/main" id="{6794234A-78D5-A445-8918-38ED1D707E26}"/>
              </a:ext>
            </a:extLst>
          </p:cNvPr>
          <p:cNvSpPr txBox="1">
            <a:spLocks/>
          </p:cNvSpPr>
          <p:nvPr/>
        </p:nvSpPr>
        <p:spPr>
          <a:xfrm>
            <a:off x="185257" y="959814"/>
            <a:ext cx="3307644" cy="4807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400" dirty="0">
              <a:solidFill>
                <a:schemeClr val="bg1"/>
              </a:solidFill>
              <a:latin typeface="Montserrat Light" pitchFamily="2" charset="77"/>
            </a:endParaRPr>
          </a:p>
        </p:txBody>
      </p:sp>
      <p:sp>
        <p:nvSpPr>
          <p:cNvPr id="20" name="Snip Single Corner Rectangle 19">
            <a:extLst>
              <a:ext uri="{FF2B5EF4-FFF2-40B4-BE49-F238E27FC236}">
                <a16:creationId xmlns:a16="http://schemas.microsoft.com/office/drawing/2014/main" id="{69DBA1DD-D0EB-D94E-82B8-F88CF761B6EC}"/>
              </a:ext>
            </a:extLst>
          </p:cNvPr>
          <p:cNvSpPr/>
          <p:nvPr/>
        </p:nvSpPr>
        <p:spPr>
          <a:xfrm>
            <a:off x="4083278" y="3503149"/>
            <a:ext cx="1055511" cy="1246732"/>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err="1">
                <a:latin typeface="Montserrat" pitchFamily="2" charset="77"/>
              </a:rPr>
              <a:t>second.py</a:t>
            </a:r>
            <a:endParaRPr lang="en-US" sz="1200" dirty="0">
              <a:latin typeface="Montserrat" pitchFamily="2" charset="77"/>
            </a:endParaRPr>
          </a:p>
        </p:txBody>
      </p:sp>
      <p:sp>
        <p:nvSpPr>
          <p:cNvPr id="21" name="Snip Single Corner Rectangle 20">
            <a:extLst>
              <a:ext uri="{FF2B5EF4-FFF2-40B4-BE49-F238E27FC236}">
                <a16:creationId xmlns:a16="http://schemas.microsoft.com/office/drawing/2014/main" id="{C1C5BC47-251F-4049-80A6-BD6768E27C71}"/>
              </a:ext>
            </a:extLst>
          </p:cNvPr>
          <p:cNvSpPr/>
          <p:nvPr/>
        </p:nvSpPr>
        <p:spPr>
          <a:xfrm>
            <a:off x="2111362" y="3483053"/>
            <a:ext cx="1055511" cy="1246732"/>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err="1">
                <a:latin typeface="Montserrat" pitchFamily="2" charset="77"/>
              </a:rPr>
              <a:t>first.py</a:t>
            </a:r>
            <a:endParaRPr lang="en-US" sz="1200" dirty="0">
              <a:latin typeface="Montserrat" pitchFamily="2" charset="77"/>
            </a:endParaRPr>
          </a:p>
        </p:txBody>
      </p:sp>
      <p:sp>
        <p:nvSpPr>
          <p:cNvPr id="22" name="Snip Single Corner Rectangle 21">
            <a:extLst>
              <a:ext uri="{FF2B5EF4-FFF2-40B4-BE49-F238E27FC236}">
                <a16:creationId xmlns:a16="http://schemas.microsoft.com/office/drawing/2014/main" id="{DE176720-953B-4643-A2C1-5F36B632F962}"/>
              </a:ext>
            </a:extLst>
          </p:cNvPr>
          <p:cNvSpPr/>
          <p:nvPr/>
        </p:nvSpPr>
        <p:spPr>
          <a:xfrm>
            <a:off x="6196964" y="3518790"/>
            <a:ext cx="1055511" cy="1246732"/>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err="1">
                <a:latin typeface="Montserrat" pitchFamily="2" charset="77"/>
              </a:rPr>
              <a:t>third.py</a:t>
            </a:r>
            <a:endParaRPr lang="en-US" sz="1200" dirty="0">
              <a:latin typeface="Montserrat" pitchFamily="2" charset="77"/>
            </a:endParaRPr>
          </a:p>
        </p:txBody>
      </p:sp>
      <p:cxnSp>
        <p:nvCxnSpPr>
          <p:cNvPr id="24" name="Straight Arrow Connector 23">
            <a:extLst>
              <a:ext uri="{FF2B5EF4-FFF2-40B4-BE49-F238E27FC236}">
                <a16:creationId xmlns:a16="http://schemas.microsoft.com/office/drawing/2014/main" id="{D0CBB6EC-306D-844F-988A-08D4DEE1580B}"/>
              </a:ext>
            </a:extLst>
          </p:cNvPr>
          <p:cNvCxnSpPr>
            <a:cxnSpLocks/>
          </p:cNvCxnSpPr>
          <p:nvPr/>
        </p:nvCxnSpPr>
        <p:spPr>
          <a:xfrm>
            <a:off x="3378285" y="4158794"/>
            <a:ext cx="45728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8B107A1-1EA9-3441-BB59-7181930E25FA}"/>
              </a:ext>
            </a:extLst>
          </p:cNvPr>
          <p:cNvCxnSpPr>
            <a:cxnSpLocks/>
          </p:cNvCxnSpPr>
          <p:nvPr/>
        </p:nvCxnSpPr>
        <p:spPr>
          <a:xfrm>
            <a:off x="5350201" y="4246380"/>
            <a:ext cx="45728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6" name="Snip Single Corner Rectangle 25">
            <a:extLst>
              <a:ext uri="{FF2B5EF4-FFF2-40B4-BE49-F238E27FC236}">
                <a16:creationId xmlns:a16="http://schemas.microsoft.com/office/drawing/2014/main" id="{7877913B-CF47-B546-A453-58CEE838E9A5}"/>
              </a:ext>
            </a:extLst>
          </p:cNvPr>
          <p:cNvSpPr/>
          <p:nvPr/>
        </p:nvSpPr>
        <p:spPr>
          <a:xfrm>
            <a:off x="2127137" y="5120611"/>
            <a:ext cx="1055511" cy="1246732"/>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err="1">
                <a:latin typeface="Montserrat" pitchFamily="2" charset="77"/>
              </a:rPr>
              <a:t>uno.py</a:t>
            </a:r>
            <a:endParaRPr lang="en-US" sz="1200" dirty="0">
              <a:latin typeface="Montserrat" pitchFamily="2" charset="77"/>
            </a:endParaRPr>
          </a:p>
        </p:txBody>
      </p:sp>
      <p:sp>
        <p:nvSpPr>
          <p:cNvPr id="27" name="Snip Single Corner Rectangle 26">
            <a:extLst>
              <a:ext uri="{FF2B5EF4-FFF2-40B4-BE49-F238E27FC236}">
                <a16:creationId xmlns:a16="http://schemas.microsoft.com/office/drawing/2014/main" id="{492024F9-4677-2844-9D4C-90832A033E53}"/>
              </a:ext>
            </a:extLst>
          </p:cNvPr>
          <p:cNvSpPr/>
          <p:nvPr/>
        </p:nvSpPr>
        <p:spPr>
          <a:xfrm>
            <a:off x="4123483" y="5077772"/>
            <a:ext cx="1055511" cy="1246732"/>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err="1">
                <a:latin typeface="Montserrat" pitchFamily="2" charset="77"/>
              </a:rPr>
              <a:t>dos.py</a:t>
            </a:r>
            <a:endParaRPr lang="en-US" sz="1200" dirty="0">
              <a:latin typeface="Montserrat" pitchFamily="2" charset="77"/>
            </a:endParaRPr>
          </a:p>
        </p:txBody>
      </p:sp>
      <p:sp>
        <p:nvSpPr>
          <p:cNvPr id="28" name="Snip Single Corner Rectangle 27">
            <a:extLst>
              <a:ext uri="{FF2B5EF4-FFF2-40B4-BE49-F238E27FC236}">
                <a16:creationId xmlns:a16="http://schemas.microsoft.com/office/drawing/2014/main" id="{17239EC7-35F3-DD4F-ABA0-EF6A3A311DFE}"/>
              </a:ext>
            </a:extLst>
          </p:cNvPr>
          <p:cNvSpPr/>
          <p:nvPr/>
        </p:nvSpPr>
        <p:spPr>
          <a:xfrm>
            <a:off x="6196965" y="5120611"/>
            <a:ext cx="1055511" cy="1246732"/>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err="1">
                <a:latin typeface="Montserrat" pitchFamily="2" charset="77"/>
              </a:rPr>
              <a:t>tres.py</a:t>
            </a:r>
            <a:endParaRPr lang="en-US" sz="1200" dirty="0">
              <a:latin typeface="Montserrat" pitchFamily="2" charset="77"/>
            </a:endParaRPr>
          </a:p>
        </p:txBody>
      </p:sp>
      <p:cxnSp>
        <p:nvCxnSpPr>
          <p:cNvPr id="29" name="Straight Arrow Connector 28">
            <a:extLst>
              <a:ext uri="{FF2B5EF4-FFF2-40B4-BE49-F238E27FC236}">
                <a16:creationId xmlns:a16="http://schemas.microsoft.com/office/drawing/2014/main" id="{95FE55DA-3285-474C-9DC2-6A267477E4C2}"/>
              </a:ext>
            </a:extLst>
          </p:cNvPr>
          <p:cNvCxnSpPr>
            <a:cxnSpLocks/>
          </p:cNvCxnSpPr>
          <p:nvPr/>
        </p:nvCxnSpPr>
        <p:spPr>
          <a:xfrm>
            <a:off x="5350201" y="5743977"/>
            <a:ext cx="45728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1BB097C-7A9E-6B45-A16C-76113DD5451C}"/>
              </a:ext>
            </a:extLst>
          </p:cNvPr>
          <p:cNvCxnSpPr>
            <a:cxnSpLocks/>
          </p:cNvCxnSpPr>
          <p:nvPr/>
        </p:nvCxnSpPr>
        <p:spPr>
          <a:xfrm>
            <a:off x="3378285" y="5743977"/>
            <a:ext cx="45728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98908B6-F387-DF46-A564-506864D5759E}"/>
              </a:ext>
            </a:extLst>
          </p:cNvPr>
          <p:cNvSpPr txBox="1"/>
          <p:nvPr/>
        </p:nvSpPr>
        <p:spPr>
          <a:xfrm>
            <a:off x="428326" y="4002100"/>
            <a:ext cx="1682205" cy="369332"/>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11:00:00am</a:t>
            </a:r>
          </a:p>
        </p:txBody>
      </p:sp>
      <p:sp>
        <p:nvSpPr>
          <p:cNvPr id="32" name="TextBox 31">
            <a:extLst>
              <a:ext uri="{FF2B5EF4-FFF2-40B4-BE49-F238E27FC236}">
                <a16:creationId xmlns:a16="http://schemas.microsoft.com/office/drawing/2014/main" id="{749CE198-0D11-AD4A-B8F3-A1C400F5C08D}"/>
              </a:ext>
            </a:extLst>
          </p:cNvPr>
          <p:cNvSpPr txBox="1"/>
          <p:nvPr/>
        </p:nvSpPr>
        <p:spPr>
          <a:xfrm>
            <a:off x="428326" y="5640800"/>
            <a:ext cx="1627316" cy="369332"/>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11:00:01am</a:t>
            </a:r>
          </a:p>
        </p:txBody>
      </p:sp>
      <p:sp>
        <p:nvSpPr>
          <p:cNvPr id="33" name="TextBox 32">
            <a:extLst>
              <a:ext uri="{FF2B5EF4-FFF2-40B4-BE49-F238E27FC236}">
                <a16:creationId xmlns:a16="http://schemas.microsoft.com/office/drawing/2014/main" id="{F9BF4885-D60D-D14E-B94F-DAE0DA267BCF}"/>
              </a:ext>
            </a:extLst>
          </p:cNvPr>
          <p:cNvSpPr txBox="1"/>
          <p:nvPr/>
        </p:nvSpPr>
        <p:spPr>
          <a:xfrm>
            <a:off x="8446308" y="4007574"/>
            <a:ext cx="2466957" cy="1754326"/>
          </a:xfrm>
          <a:prstGeom prst="rect">
            <a:avLst/>
          </a:prstGeom>
          <a:noFill/>
        </p:spPr>
        <p:txBody>
          <a:bodyPr wrap="square" rtlCol="0">
            <a:spAutoFit/>
          </a:bodyPr>
          <a:lstStyle/>
          <a:p>
            <a:pPr marL="342900" indent="-342900">
              <a:buFont typeface="+mj-lt"/>
              <a:buAutoNum type="arabicPeriod"/>
            </a:pPr>
            <a:r>
              <a:rPr lang="en-US" dirty="0" err="1">
                <a:solidFill>
                  <a:schemeClr val="bg1"/>
                </a:solidFill>
                <a:latin typeface="Montserrat" pitchFamily="2" charset="77"/>
              </a:rPr>
              <a:t>first.py</a:t>
            </a:r>
            <a:endParaRPr lang="en-US" dirty="0">
              <a:solidFill>
                <a:schemeClr val="bg1"/>
              </a:solidFill>
              <a:latin typeface="Montserrat" pitchFamily="2" charset="77"/>
            </a:endParaRPr>
          </a:p>
          <a:p>
            <a:pPr marL="342900" indent="-342900">
              <a:buFont typeface="+mj-lt"/>
              <a:buAutoNum type="arabicPeriod"/>
            </a:pPr>
            <a:r>
              <a:rPr lang="en-US" dirty="0" err="1">
                <a:solidFill>
                  <a:schemeClr val="bg1"/>
                </a:solidFill>
                <a:latin typeface="Montserrat" pitchFamily="2" charset="77"/>
              </a:rPr>
              <a:t>second.py</a:t>
            </a:r>
            <a:endParaRPr lang="en-US" dirty="0">
              <a:solidFill>
                <a:schemeClr val="bg1"/>
              </a:solidFill>
              <a:latin typeface="Montserrat" pitchFamily="2" charset="77"/>
            </a:endParaRPr>
          </a:p>
          <a:p>
            <a:pPr marL="342900" indent="-342900">
              <a:buFont typeface="+mj-lt"/>
              <a:buAutoNum type="arabicPeriod"/>
            </a:pPr>
            <a:r>
              <a:rPr lang="en-US" dirty="0" err="1">
                <a:solidFill>
                  <a:schemeClr val="bg1"/>
                </a:solidFill>
                <a:latin typeface="Montserrat" pitchFamily="2" charset="77"/>
              </a:rPr>
              <a:t>third.py</a:t>
            </a:r>
            <a:endParaRPr lang="en-US" dirty="0">
              <a:solidFill>
                <a:schemeClr val="bg1"/>
              </a:solidFill>
              <a:latin typeface="Montserrat" pitchFamily="2" charset="77"/>
            </a:endParaRPr>
          </a:p>
          <a:p>
            <a:pPr marL="342900" indent="-342900">
              <a:buFont typeface="+mj-lt"/>
              <a:buAutoNum type="arabicPeriod"/>
            </a:pPr>
            <a:r>
              <a:rPr lang="en-US" dirty="0" err="1">
                <a:solidFill>
                  <a:schemeClr val="bg1"/>
                </a:solidFill>
                <a:latin typeface="Montserrat" pitchFamily="2" charset="77"/>
              </a:rPr>
              <a:t>uno.py</a:t>
            </a:r>
            <a:endParaRPr lang="en-US" dirty="0">
              <a:solidFill>
                <a:schemeClr val="bg1"/>
              </a:solidFill>
              <a:latin typeface="Montserrat" pitchFamily="2" charset="77"/>
            </a:endParaRPr>
          </a:p>
          <a:p>
            <a:pPr marL="342900" indent="-342900">
              <a:buFont typeface="+mj-lt"/>
              <a:buAutoNum type="arabicPeriod"/>
            </a:pPr>
            <a:r>
              <a:rPr lang="en-US" dirty="0" err="1">
                <a:solidFill>
                  <a:schemeClr val="bg1"/>
                </a:solidFill>
                <a:latin typeface="Montserrat" pitchFamily="2" charset="77"/>
              </a:rPr>
              <a:t>dos.py</a:t>
            </a:r>
            <a:endParaRPr lang="en-US" dirty="0">
              <a:solidFill>
                <a:schemeClr val="bg1"/>
              </a:solidFill>
              <a:latin typeface="Montserrat" pitchFamily="2" charset="77"/>
            </a:endParaRPr>
          </a:p>
          <a:p>
            <a:pPr marL="342900" indent="-342900">
              <a:buFont typeface="+mj-lt"/>
              <a:buAutoNum type="arabicPeriod"/>
            </a:pPr>
            <a:r>
              <a:rPr lang="en-US" dirty="0" err="1">
                <a:solidFill>
                  <a:schemeClr val="bg1"/>
                </a:solidFill>
                <a:latin typeface="Montserrat" pitchFamily="2" charset="77"/>
              </a:rPr>
              <a:t>tres.py</a:t>
            </a:r>
            <a:endParaRPr lang="en-US" dirty="0">
              <a:solidFill>
                <a:schemeClr val="bg1"/>
              </a:solidFill>
              <a:latin typeface="Montserrat" pitchFamily="2" charset="77"/>
            </a:endParaRPr>
          </a:p>
        </p:txBody>
      </p:sp>
      <p:sp>
        <p:nvSpPr>
          <p:cNvPr id="34" name="TextBox 33">
            <a:extLst>
              <a:ext uri="{FF2B5EF4-FFF2-40B4-BE49-F238E27FC236}">
                <a16:creationId xmlns:a16="http://schemas.microsoft.com/office/drawing/2014/main" id="{5A1A310E-DA21-5444-8F0A-94276D6C54CE}"/>
              </a:ext>
            </a:extLst>
          </p:cNvPr>
          <p:cNvSpPr txBox="1"/>
          <p:nvPr/>
        </p:nvSpPr>
        <p:spPr>
          <a:xfrm>
            <a:off x="8439845" y="3513085"/>
            <a:ext cx="1170567" cy="369332"/>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11:00am</a:t>
            </a:r>
          </a:p>
        </p:txBody>
      </p:sp>
      <p:pic>
        <p:nvPicPr>
          <p:cNvPr id="40" name="Picture 39" descr="A picture containing drawing&#10;&#10;Description automatically generated">
            <a:extLst>
              <a:ext uri="{FF2B5EF4-FFF2-40B4-BE49-F238E27FC236}">
                <a16:creationId xmlns:a16="http://schemas.microsoft.com/office/drawing/2014/main" id="{0DEE03B8-0B49-E24D-954D-2755D633FEDC}"/>
              </a:ext>
            </a:extLst>
          </p:cNvPr>
          <p:cNvPicPr>
            <a:picLocks noChangeAspect="1"/>
          </p:cNvPicPr>
          <p:nvPr/>
        </p:nvPicPr>
        <p:blipFill>
          <a:blip r:embed="rId2"/>
          <a:stretch>
            <a:fillRect/>
          </a:stretch>
        </p:blipFill>
        <p:spPr>
          <a:xfrm>
            <a:off x="580437" y="1463142"/>
            <a:ext cx="1258642" cy="1258642"/>
          </a:xfrm>
          <a:prstGeom prst="rect">
            <a:avLst/>
          </a:prstGeom>
        </p:spPr>
      </p:pic>
      <p:sp>
        <p:nvSpPr>
          <p:cNvPr id="41" name="Rounded Rectangle 40">
            <a:extLst>
              <a:ext uri="{FF2B5EF4-FFF2-40B4-BE49-F238E27FC236}">
                <a16:creationId xmlns:a16="http://schemas.microsoft.com/office/drawing/2014/main" id="{D1B699EB-ADDE-5D49-902C-EF1C75A6AEF8}"/>
              </a:ext>
            </a:extLst>
          </p:cNvPr>
          <p:cNvSpPr/>
          <p:nvPr/>
        </p:nvSpPr>
        <p:spPr>
          <a:xfrm>
            <a:off x="2710783" y="1156862"/>
            <a:ext cx="2170312" cy="4895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Airflow UI</a:t>
            </a:r>
          </a:p>
        </p:txBody>
      </p:sp>
      <p:sp>
        <p:nvSpPr>
          <p:cNvPr id="42" name="Rounded Rectangle 41">
            <a:extLst>
              <a:ext uri="{FF2B5EF4-FFF2-40B4-BE49-F238E27FC236}">
                <a16:creationId xmlns:a16="http://schemas.microsoft.com/office/drawing/2014/main" id="{A0545577-CB0A-9849-B47B-357D4732ABB3}"/>
              </a:ext>
            </a:extLst>
          </p:cNvPr>
          <p:cNvSpPr/>
          <p:nvPr/>
        </p:nvSpPr>
        <p:spPr>
          <a:xfrm>
            <a:off x="2710782" y="1775174"/>
            <a:ext cx="2170313" cy="4895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Airflow </a:t>
            </a:r>
            <a:r>
              <a:rPr lang="en-US" dirty="0">
                <a:solidFill>
                  <a:schemeClr val="bg1"/>
                </a:solidFill>
              </a:rPr>
              <a:t>Scheduler</a:t>
            </a:r>
            <a:endParaRPr lang="en-US" dirty="0"/>
          </a:p>
        </p:txBody>
      </p:sp>
      <p:pic>
        <p:nvPicPr>
          <p:cNvPr id="49" name="Picture 48" descr="A close up of a logo&#10;&#10;Description automatically generated">
            <a:extLst>
              <a:ext uri="{FF2B5EF4-FFF2-40B4-BE49-F238E27FC236}">
                <a16:creationId xmlns:a16="http://schemas.microsoft.com/office/drawing/2014/main" id="{B90182DB-CD8C-2946-B170-72F2E559EA80}"/>
              </a:ext>
            </a:extLst>
          </p:cNvPr>
          <p:cNvPicPr>
            <a:picLocks noChangeAspect="1"/>
          </p:cNvPicPr>
          <p:nvPr/>
        </p:nvPicPr>
        <p:blipFill>
          <a:blip r:embed="rId3"/>
          <a:stretch>
            <a:fillRect/>
          </a:stretch>
        </p:blipFill>
        <p:spPr>
          <a:xfrm rot="5400000">
            <a:off x="3611272" y="1694145"/>
            <a:ext cx="369332" cy="1846660"/>
          </a:xfrm>
          <a:prstGeom prst="rect">
            <a:avLst/>
          </a:prstGeom>
        </p:spPr>
      </p:pic>
      <p:cxnSp>
        <p:nvCxnSpPr>
          <p:cNvPr id="51" name="Straight Connector 50">
            <a:extLst>
              <a:ext uri="{FF2B5EF4-FFF2-40B4-BE49-F238E27FC236}">
                <a16:creationId xmlns:a16="http://schemas.microsoft.com/office/drawing/2014/main" id="{6DE446D0-8E03-024B-8CB9-274682E82BB5}"/>
              </a:ext>
            </a:extLst>
          </p:cNvPr>
          <p:cNvCxnSpPr>
            <a:stCxn id="40" idx="3"/>
            <a:endCxn id="41" idx="1"/>
          </p:cNvCxnSpPr>
          <p:nvPr/>
        </p:nvCxnSpPr>
        <p:spPr>
          <a:xfrm flipV="1">
            <a:off x="1839079" y="1401644"/>
            <a:ext cx="871704" cy="690819"/>
          </a:xfrm>
          <a:prstGeom prst="line">
            <a:avLst/>
          </a:prstGeom>
          <a:ln w="698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D589D5F-B42E-FC4D-81D2-5ACB424B7911}"/>
              </a:ext>
            </a:extLst>
          </p:cNvPr>
          <p:cNvCxnSpPr>
            <a:cxnSpLocks/>
            <a:stCxn id="40" idx="3"/>
            <a:endCxn id="42" idx="1"/>
          </p:cNvCxnSpPr>
          <p:nvPr/>
        </p:nvCxnSpPr>
        <p:spPr>
          <a:xfrm flipV="1">
            <a:off x="1839079" y="2019956"/>
            <a:ext cx="871703" cy="72507"/>
          </a:xfrm>
          <a:prstGeom prst="line">
            <a:avLst/>
          </a:prstGeom>
          <a:ln w="698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D33B627-4A69-AA44-A61F-4B9CD919ABD4}"/>
              </a:ext>
            </a:extLst>
          </p:cNvPr>
          <p:cNvCxnSpPr>
            <a:cxnSpLocks/>
            <a:stCxn id="40" idx="3"/>
            <a:endCxn id="49" idx="2"/>
          </p:cNvCxnSpPr>
          <p:nvPr/>
        </p:nvCxnSpPr>
        <p:spPr>
          <a:xfrm>
            <a:off x="1839079" y="2092463"/>
            <a:ext cx="1033529" cy="525012"/>
          </a:xfrm>
          <a:prstGeom prst="line">
            <a:avLst/>
          </a:prstGeom>
          <a:ln w="69850">
            <a:solidFill>
              <a:srgbClr val="FFFF00"/>
            </a:solidFill>
          </a:ln>
        </p:spPr>
        <p:style>
          <a:lnRef idx="1">
            <a:schemeClr val="accent1"/>
          </a:lnRef>
          <a:fillRef idx="0">
            <a:schemeClr val="accent1"/>
          </a:fillRef>
          <a:effectRef idx="0">
            <a:schemeClr val="accent1"/>
          </a:effectRef>
          <a:fontRef idx="minor">
            <a:schemeClr val="tx1"/>
          </a:fontRef>
        </p:style>
      </p:cxnSp>
      <p:sp>
        <p:nvSpPr>
          <p:cNvPr id="58" name="Title 1">
            <a:extLst>
              <a:ext uri="{FF2B5EF4-FFF2-40B4-BE49-F238E27FC236}">
                <a16:creationId xmlns:a16="http://schemas.microsoft.com/office/drawing/2014/main" id="{E80586B0-D200-1B40-8D54-21CA6BC07A0A}"/>
              </a:ext>
            </a:extLst>
          </p:cNvPr>
          <p:cNvSpPr txBox="1">
            <a:spLocks/>
          </p:cNvSpPr>
          <p:nvPr/>
        </p:nvSpPr>
        <p:spPr>
          <a:xfrm>
            <a:off x="3010975" y="2800580"/>
            <a:ext cx="1649188" cy="29164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200" dirty="0">
                <a:solidFill>
                  <a:schemeClr val="bg1"/>
                </a:solidFill>
                <a:latin typeface="Montserrat Light" pitchFamily="2" charset="77"/>
              </a:rPr>
              <a:t>Processing Thread</a:t>
            </a:r>
          </a:p>
        </p:txBody>
      </p:sp>
    </p:spTree>
    <p:extLst>
      <p:ext uri="{BB962C8B-B14F-4D97-AF65-F5344CB8AC3E}">
        <p14:creationId xmlns:p14="http://schemas.microsoft.com/office/powerpoint/2010/main" val="394472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6" grpId="0" animBg="1"/>
      <p:bldP spid="27" grpId="0" animBg="1"/>
      <p:bldP spid="28" grpId="0" animBg="1"/>
      <p:bldP spid="31" grpId="0"/>
      <p:bldP spid="32" grpId="0"/>
      <p:bldP spid="33" grpId="0"/>
      <p:bldP spid="34" grpId="0"/>
      <p:bldP spid="41" grpId="0" animBg="1"/>
      <p:bldP spid="42" grpId="0" animBg="1"/>
      <p:bldP spid="5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050C2AF-9402-944C-AC46-CDD21AC3D805}"/>
              </a:ext>
            </a:extLst>
          </p:cNvPr>
          <p:cNvSpPr txBox="1">
            <a:spLocks/>
          </p:cNvSpPr>
          <p:nvPr/>
        </p:nvSpPr>
        <p:spPr>
          <a:xfrm>
            <a:off x="125752" y="155793"/>
            <a:ext cx="11819467" cy="6501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solidFill>
                  <a:schemeClr val="bg1"/>
                </a:solidFill>
                <a:latin typeface="Montserrat" pitchFamily="2" charset="77"/>
              </a:rPr>
              <a:t>Airflow Executors - </a:t>
            </a:r>
            <a:r>
              <a:rPr lang="en-US" sz="4400" dirty="0">
                <a:solidFill>
                  <a:schemeClr val="bg1"/>
                </a:solidFill>
                <a:latin typeface="Montserrat ExtraLight" pitchFamily="2" charset="77"/>
              </a:rPr>
              <a:t>Local Executor</a:t>
            </a:r>
          </a:p>
        </p:txBody>
      </p:sp>
      <p:sp>
        <p:nvSpPr>
          <p:cNvPr id="20" name="Snip Single Corner Rectangle 19">
            <a:extLst>
              <a:ext uri="{FF2B5EF4-FFF2-40B4-BE49-F238E27FC236}">
                <a16:creationId xmlns:a16="http://schemas.microsoft.com/office/drawing/2014/main" id="{69DBA1DD-D0EB-D94E-82B8-F88CF761B6EC}"/>
              </a:ext>
            </a:extLst>
          </p:cNvPr>
          <p:cNvSpPr/>
          <p:nvPr/>
        </p:nvSpPr>
        <p:spPr>
          <a:xfrm>
            <a:off x="3661824" y="4016635"/>
            <a:ext cx="1055511" cy="1246732"/>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err="1">
                <a:latin typeface="Montserrat" pitchFamily="2" charset="77"/>
              </a:rPr>
              <a:t>second.py</a:t>
            </a:r>
            <a:endParaRPr lang="en-US" sz="1200" dirty="0">
              <a:latin typeface="Montserrat" pitchFamily="2" charset="77"/>
            </a:endParaRPr>
          </a:p>
        </p:txBody>
      </p:sp>
      <p:sp>
        <p:nvSpPr>
          <p:cNvPr id="21" name="Snip Single Corner Rectangle 20">
            <a:extLst>
              <a:ext uri="{FF2B5EF4-FFF2-40B4-BE49-F238E27FC236}">
                <a16:creationId xmlns:a16="http://schemas.microsoft.com/office/drawing/2014/main" id="{C1C5BC47-251F-4049-80A6-BD6768E27C71}"/>
              </a:ext>
            </a:extLst>
          </p:cNvPr>
          <p:cNvSpPr/>
          <p:nvPr/>
        </p:nvSpPr>
        <p:spPr>
          <a:xfrm>
            <a:off x="1912143" y="4016635"/>
            <a:ext cx="1055511" cy="1246732"/>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err="1">
                <a:latin typeface="Montserrat" pitchFamily="2" charset="77"/>
              </a:rPr>
              <a:t>first.py</a:t>
            </a:r>
            <a:endParaRPr lang="en-US" sz="1200" dirty="0">
              <a:latin typeface="Montserrat" pitchFamily="2" charset="77"/>
            </a:endParaRPr>
          </a:p>
        </p:txBody>
      </p:sp>
      <p:sp>
        <p:nvSpPr>
          <p:cNvPr id="22" name="Snip Single Corner Rectangle 21">
            <a:extLst>
              <a:ext uri="{FF2B5EF4-FFF2-40B4-BE49-F238E27FC236}">
                <a16:creationId xmlns:a16="http://schemas.microsoft.com/office/drawing/2014/main" id="{DE176720-953B-4643-A2C1-5F36B632F962}"/>
              </a:ext>
            </a:extLst>
          </p:cNvPr>
          <p:cNvSpPr/>
          <p:nvPr/>
        </p:nvSpPr>
        <p:spPr>
          <a:xfrm>
            <a:off x="5662755" y="4063548"/>
            <a:ext cx="1055511" cy="1246732"/>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err="1">
                <a:latin typeface="Montserrat" pitchFamily="2" charset="77"/>
              </a:rPr>
              <a:t>third.py</a:t>
            </a:r>
            <a:endParaRPr lang="en-US" sz="1200" dirty="0">
              <a:latin typeface="Montserrat" pitchFamily="2" charset="77"/>
            </a:endParaRPr>
          </a:p>
        </p:txBody>
      </p:sp>
      <p:cxnSp>
        <p:nvCxnSpPr>
          <p:cNvPr id="24" name="Straight Arrow Connector 23">
            <a:extLst>
              <a:ext uri="{FF2B5EF4-FFF2-40B4-BE49-F238E27FC236}">
                <a16:creationId xmlns:a16="http://schemas.microsoft.com/office/drawing/2014/main" id="{D0CBB6EC-306D-844F-988A-08D4DEE1580B}"/>
              </a:ext>
            </a:extLst>
          </p:cNvPr>
          <p:cNvCxnSpPr>
            <a:cxnSpLocks/>
          </p:cNvCxnSpPr>
          <p:nvPr/>
        </p:nvCxnSpPr>
        <p:spPr>
          <a:xfrm>
            <a:off x="3034772" y="4686914"/>
            <a:ext cx="45728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8B107A1-1EA9-3441-BB59-7181930E25FA}"/>
              </a:ext>
            </a:extLst>
          </p:cNvPr>
          <p:cNvCxnSpPr>
            <a:cxnSpLocks/>
          </p:cNvCxnSpPr>
          <p:nvPr/>
        </p:nvCxnSpPr>
        <p:spPr>
          <a:xfrm>
            <a:off x="4894359" y="4686914"/>
            <a:ext cx="45728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6" name="Snip Single Corner Rectangle 25">
            <a:extLst>
              <a:ext uri="{FF2B5EF4-FFF2-40B4-BE49-F238E27FC236}">
                <a16:creationId xmlns:a16="http://schemas.microsoft.com/office/drawing/2014/main" id="{7877913B-CF47-B546-A453-58CEE838E9A5}"/>
              </a:ext>
            </a:extLst>
          </p:cNvPr>
          <p:cNvSpPr/>
          <p:nvPr/>
        </p:nvSpPr>
        <p:spPr>
          <a:xfrm>
            <a:off x="1885697" y="5427919"/>
            <a:ext cx="1055511" cy="1246732"/>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err="1">
                <a:latin typeface="Montserrat" pitchFamily="2" charset="77"/>
              </a:rPr>
              <a:t>uno.py</a:t>
            </a:r>
            <a:endParaRPr lang="en-US" sz="1200" dirty="0">
              <a:latin typeface="Montserrat" pitchFamily="2" charset="77"/>
            </a:endParaRPr>
          </a:p>
        </p:txBody>
      </p:sp>
      <p:sp>
        <p:nvSpPr>
          <p:cNvPr id="27" name="Snip Single Corner Rectangle 26">
            <a:extLst>
              <a:ext uri="{FF2B5EF4-FFF2-40B4-BE49-F238E27FC236}">
                <a16:creationId xmlns:a16="http://schemas.microsoft.com/office/drawing/2014/main" id="{492024F9-4677-2844-9D4C-90832A033E53}"/>
              </a:ext>
            </a:extLst>
          </p:cNvPr>
          <p:cNvSpPr/>
          <p:nvPr/>
        </p:nvSpPr>
        <p:spPr>
          <a:xfrm>
            <a:off x="3679314" y="5427919"/>
            <a:ext cx="1055511" cy="1246732"/>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err="1">
                <a:latin typeface="Montserrat" pitchFamily="2" charset="77"/>
              </a:rPr>
              <a:t>dos.py</a:t>
            </a:r>
            <a:endParaRPr lang="en-US" sz="1200" dirty="0">
              <a:latin typeface="Montserrat" pitchFamily="2" charset="77"/>
            </a:endParaRPr>
          </a:p>
        </p:txBody>
      </p:sp>
      <p:sp>
        <p:nvSpPr>
          <p:cNvPr id="28" name="Snip Single Corner Rectangle 27">
            <a:extLst>
              <a:ext uri="{FF2B5EF4-FFF2-40B4-BE49-F238E27FC236}">
                <a16:creationId xmlns:a16="http://schemas.microsoft.com/office/drawing/2014/main" id="{17239EC7-35F3-DD4F-ABA0-EF6A3A311DFE}"/>
              </a:ext>
            </a:extLst>
          </p:cNvPr>
          <p:cNvSpPr/>
          <p:nvPr/>
        </p:nvSpPr>
        <p:spPr>
          <a:xfrm>
            <a:off x="5662755" y="5517942"/>
            <a:ext cx="1055511" cy="1246732"/>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err="1">
                <a:latin typeface="Montserrat" pitchFamily="2" charset="77"/>
              </a:rPr>
              <a:t>tres.py</a:t>
            </a:r>
            <a:endParaRPr lang="en-US" sz="1200" dirty="0">
              <a:latin typeface="Montserrat" pitchFamily="2" charset="77"/>
            </a:endParaRPr>
          </a:p>
        </p:txBody>
      </p:sp>
      <p:cxnSp>
        <p:nvCxnSpPr>
          <p:cNvPr id="29" name="Straight Arrow Connector 28">
            <a:extLst>
              <a:ext uri="{FF2B5EF4-FFF2-40B4-BE49-F238E27FC236}">
                <a16:creationId xmlns:a16="http://schemas.microsoft.com/office/drawing/2014/main" id="{95FE55DA-3285-474C-9DC2-6A267477E4C2}"/>
              </a:ext>
            </a:extLst>
          </p:cNvPr>
          <p:cNvCxnSpPr>
            <a:cxnSpLocks/>
          </p:cNvCxnSpPr>
          <p:nvPr/>
        </p:nvCxnSpPr>
        <p:spPr>
          <a:xfrm>
            <a:off x="4988767" y="6141308"/>
            <a:ext cx="45728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1BB097C-7A9E-6B45-A16C-76113DD5451C}"/>
              </a:ext>
            </a:extLst>
          </p:cNvPr>
          <p:cNvCxnSpPr>
            <a:cxnSpLocks/>
          </p:cNvCxnSpPr>
          <p:nvPr/>
        </p:nvCxnSpPr>
        <p:spPr>
          <a:xfrm>
            <a:off x="3150380" y="6051285"/>
            <a:ext cx="45728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98908B6-F387-DF46-A564-506864D5759E}"/>
              </a:ext>
            </a:extLst>
          </p:cNvPr>
          <p:cNvSpPr txBox="1"/>
          <p:nvPr/>
        </p:nvSpPr>
        <p:spPr>
          <a:xfrm>
            <a:off x="125752" y="4524703"/>
            <a:ext cx="1719273" cy="369332"/>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11:00:00am</a:t>
            </a:r>
          </a:p>
        </p:txBody>
      </p:sp>
      <p:sp>
        <p:nvSpPr>
          <p:cNvPr id="32" name="TextBox 31">
            <a:extLst>
              <a:ext uri="{FF2B5EF4-FFF2-40B4-BE49-F238E27FC236}">
                <a16:creationId xmlns:a16="http://schemas.microsoft.com/office/drawing/2014/main" id="{749CE198-0D11-AD4A-B8F3-A1C400F5C08D}"/>
              </a:ext>
            </a:extLst>
          </p:cNvPr>
          <p:cNvSpPr txBox="1"/>
          <p:nvPr/>
        </p:nvSpPr>
        <p:spPr>
          <a:xfrm>
            <a:off x="181068" y="5667051"/>
            <a:ext cx="1632979" cy="369332"/>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11:00:01am</a:t>
            </a:r>
          </a:p>
        </p:txBody>
      </p:sp>
      <p:sp>
        <p:nvSpPr>
          <p:cNvPr id="33" name="TextBox 32">
            <a:extLst>
              <a:ext uri="{FF2B5EF4-FFF2-40B4-BE49-F238E27FC236}">
                <a16:creationId xmlns:a16="http://schemas.microsoft.com/office/drawing/2014/main" id="{F9BF4885-D60D-D14E-B94F-DAE0DA267BCF}"/>
              </a:ext>
            </a:extLst>
          </p:cNvPr>
          <p:cNvSpPr txBox="1"/>
          <p:nvPr/>
        </p:nvSpPr>
        <p:spPr>
          <a:xfrm>
            <a:off x="7410992" y="4801702"/>
            <a:ext cx="1714570" cy="923330"/>
          </a:xfrm>
          <a:prstGeom prst="rect">
            <a:avLst/>
          </a:prstGeom>
          <a:noFill/>
        </p:spPr>
        <p:txBody>
          <a:bodyPr wrap="square" rtlCol="0">
            <a:spAutoFit/>
          </a:bodyPr>
          <a:lstStyle/>
          <a:p>
            <a:pPr marL="342900" indent="-342900">
              <a:buFont typeface="+mj-lt"/>
              <a:buAutoNum type="arabicPeriod"/>
            </a:pPr>
            <a:r>
              <a:rPr lang="en-US" dirty="0" err="1">
                <a:solidFill>
                  <a:schemeClr val="bg1"/>
                </a:solidFill>
                <a:latin typeface="Montserrat" pitchFamily="2" charset="77"/>
              </a:rPr>
              <a:t>first.py</a:t>
            </a:r>
            <a:endParaRPr lang="en-US" dirty="0">
              <a:solidFill>
                <a:schemeClr val="bg1"/>
              </a:solidFill>
              <a:latin typeface="Montserrat" pitchFamily="2" charset="77"/>
            </a:endParaRPr>
          </a:p>
          <a:p>
            <a:pPr marL="342900" indent="-342900">
              <a:buFont typeface="+mj-lt"/>
              <a:buAutoNum type="arabicPeriod"/>
            </a:pPr>
            <a:r>
              <a:rPr lang="en-US" dirty="0" err="1">
                <a:solidFill>
                  <a:schemeClr val="bg1"/>
                </a:solidFill>
                <a:latin typeface="Montserrat" pitchFamily="2" charset="77"/>
              </a:rPr>
              <a:t>second.py</a:t>
            </a:r>
            <a:endParaRPr lang="en-US" dirty="0">
              <a:solidFill>
                <a:schemeClr val="bg1"/>
              </a:solidFill>
              <a:latin typeface="Montserrat" pitchFamily="2" charset="77"/>
            </a:endParaRPr>
          </a:p>
          <a:p>
            <a:pPr marL="342900" indent="-342900">
              <a:buFont typeface="+mj-lt"/>
              <a:buAutoNum type="arabicPeriod"/>
            </a:pPr>
            <a:r>
              <a:rPr lang="en-US" dirty="0" err="1">
                <a:solidFill>
                  <a:schemeClr val="bg1"/>
                </a:solidFill>
                <a:latin typeface="Montserrat" pitchFamily="2" charset="77"/>
              </a:rPr>
              <a:t>third.py</a:t>
            </a:r>
            <a:endParaRPr lang="en-US" dirty="0">
              <a:solidFill>
                <a:schemeClr val="bg1"/>
              </a:solidFill>
              <a:latin typeface="Montserrat" pitchFamily="2" charset="77"/>
            </a:endParaRPr>
          </a:p>
        </p:txBody>
      </p:sp>
      <p:sp>
        <p:nvSpPr>
          <p:cNvPr id="34" name="TextBox 33">
            <a:extLst>
              <a:ext uri="{FF2B5EF4-FFF2-40B4-BE49-F238E27FC236}">
                <a16:creationId xmlns:a16="http://schemas.microsoft.com/office/drawing/2014/main" id="{5A1A310E-DA21-5444-8F0A-94276D6C54CE}"/>
              </a:ext>
            </a:extLst>
          </p:cNvPr>
          <p:cNvSpPr txBox="1"/>
          <p:nvPr/>
        </p:nvSpPr>
        <p:spPr>
          <a:xfrm>
            <a:off x="7372270" y="4270669"/>
            <a:ext cx="1568449" cy="369332"/>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11:00:00am</a:t>
            </a:r>
          </a:p>
        </p:txBody>
      </p:sp>
      <p:pic>
        <p:nvPicPr>
          <p:cNvPr id="40" name="Picture 39" descr="A picture containing drawing&#10;&#10;Description automatically generated">
            <a:extLst>
              <a:ext uri="{FF2B5EF4-FFF2-40B4-BE49-F238E27FC236}">
                <a16:creationId xmlns:a16="http://schemas.microsoft.com/office/drawing/2014/main" id="{0DEE03B8-0B49-E24D-954D-2755D633FEDC}"/>
              </a:ext>
            </a:extLst>
          </p:cNvPr>
          <p:cNvPicPr>
            <a:picLocks noChangeAspect="1"/>
          </p:cNvPicPr>
          <p:nvPr/>
        </p:nvPicPr>
        <p:blipFill>
          <a:blip r:embed="rId2"/>
          <a:stretch>
            <a:fillRect/>
          </a:stretch>
        </p:blipFill>
        <p:spPr>
          <a:xfrm>
            <a:off x="280639" y="1750308"/>
            <a:ext cx="1258642" cy="1258642"/>
          </a:xfrm>
          <a:prstGeom prst="rect">
            <a:avLst/>
          </a:prstGeom>
        </p:spPr>
      </p:pic>
      <p:sp>
        <p:nvSpPr>
          <p:cNvPr id="41" name="Rounded Rectangle 40">
            <a:extLst>
              <a:ext uri="{FF2B5EF4-FFF2-40B4-BE49-F238E27FC236}">
                <a16:creationId xmlns:a16="http://schemas.microsoft.com/office/drawing/2014/main" id="{D1B699EB-ADDE-5D49-902C-EF1C75A6AEF8}"/>
              </a:ext>
            </a:extLst>
          </p:cNvPr>
          <p:cNvSpPr/>
          <p:nvPr/>
        </p:nvSpPr>
        <p:spPr>
          <a:xfrm>
            <a:off x="2496840" y="1090484"/>
            <a:ext cx="2170312" cy="4895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Airflow UI</a:t>
            </a:r>
          </a:p>
        </p:txBody>
      </p:sp>
      <p:sp>
        <p:nvSpPr>
          <p:cNvPr id="42" name="Rounded Rectangle 41">
            <a:extLst>
              <a:ext uri="{FF2B5EF4-FFF2-40B4-BE49-F238E27FC236}">
                <a16:creationId xmlns:a16="http://schemas.microsoft.com/office/drawing/2014/main" id="{A0545577-CB0A-9849-B47B-357D4732ABB3}"/>
              </a:ext>
            </a:extLst>
          </p:cNvPr>
          <p:cNvSpPr/>
          <p:nvPr/>
        </p:nvSpPr>
        <p:spPr>
          <a:xfrm>
            <a:off x="2522508" y="1741356"/>
            <a:ext cx="2170313" cy="4895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Airflow </a:t>
            </a:r>
            <a:r>
              <a:rPr lang="en-US" dirty="0">
                <a:solidFill>
                  <a:schemeClr val="bg1"/>
                </a:solidFill>
              </a:rPr>
              <a:t>Scheduler</a:t>
            </a:r>
            <a:endParaRPr lang="en-US" dirty="0"/>
          </a:p>
        </p:txBody>
      </p:sp>
      <p:pic>
        <p:nvPicPr>
          <p:cNvPr id="49" name="Picture 48" descr="A close up of a logo&#10;&#10;Description automatically generated">
            <a:extLst>
              <a:ext uri="{FF2B5EF4-FFF2-40B4-BE49-F238E27FC236}">
                <a16:creationId xmlns:a16="http://schemas.microsoft.com/office/drawing/2014/main" id="{B90182DB-CD8C-2946-B170-72F2E559EA80}"/>
              </a:ext>
            </a:extLst>
          </p:cNvPr>
          <p:cNvPicPr>
            <a:picLocks noChangeAspect="1"/>
          </p:cNvPicPr>
          <p:nvPr/>
        </p:nvPicPr>
        <p:blipFill>
          <a:blip r:embed="rId3"/>
          <a:stretch>
            <a:fillRect/>
          </a:stretch>
        </p:blipFill>
        <p:spPr>
          <a:xfrm rot="5400000">
            <a:off x="4109413" y="1539068"/>
            <a:ext cx="369332" cy="1846660"/>
          </a:xfrm>
          <a:prstGeom prst="rect">
            <a:avLst/>
          </a:prstGeom>
        </p:spPr>
      </p:pic>
      <p:cxnSp>
        <p:nvCxnSpPr>
          <p:cNvPr id="51" name="Straight Connector 50">
            <a:extLst>
              <a:ext uri="{FF2B5EF4-FFF2-40B4-BE49-F238E27FC236}">
                <a16:creationId xmlns:a16="http://schemas.microsoft.com/office/drawing/2014/main" id="{6DE446D0-8E03-024B-8CB9-274682E82BB5}"/>
              </a:ext>
            </a:extLst>
          </p:cNvPr>
          <p:cNvCxnSpPr>
            <a:stCxn id="40" idx="3"/>
            <a:endCxn id="41" idx="1"/>
          </p:cNvCxnSpPr>
          <p:nvPr/>
        </p:nvCxnSpPr>
        <p:spPr>
          <a:xfrm flipV="1">
            <a:off x="1539281" y="1335266"/>
            <a:ext cx="957559" cy="1044363"/>
          </a:xfrm>
          <a:prstGeom prst="line">
            <a:avLst/>
          </a:prstGeom>
          <a:ln w="698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D589D5F-B42E-FC4D-81D2-5ACB424B7911}"/>
              </a:ext>
            </a:extLst>
          </p:cNvPr>
          <p:cNvCxnSpPr>
            <a:cxnSpLocks/>
            <a:stCxn id="40" idx="3"/>
            <a:endCxn id="42" idx="1"/>
          </p:cNvCxnSpPr>
          <p:nvPr/>
        </p:nvCxnSpPr>
        <p:spPr>
          <a:xfrm flipV="1">
            <a:off x="1539281" y="1986138"/>
            <a:ext cx="983227" cy="393491"/>
          </a:xfrm>
          <a:prstGeom prst="line">
            <a:avLst/>
          </a:prstGeom>
          <a:ln w="698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D33B627-4A69-AA44-A61F-4B9CD919ABD4}"/>
              </a:ext>
            </a:extLst>
          </p:cNvPr>
          <p:cNvCxnSpPr>
            <a:cxnSpLocks/>
            <a:stCxn id="40" idx="3"/>
            <a:endCxn id="49" idx="2"/>
          </p:cNvCxnSpPr>
          <p:nvPr/>
        </p:nvCxnSpPr>
        <p:spPr>
          <a:xfrm>
            <a:off x="1539281" y="2379629"/>
            <a:ext cx="1831468" cy="82769"/>
          </a:xfrm>
          <a:prstGeom prst="line">
            <a:avLst/>
          </a:prstGeom>
          <a:ln w="69850">
            <a:solidFill>
              <a:srgbClr val="FFFF00"/>
            </a:solidFill>
          </a:ln>
        </p:spPr>
        <p:style>
          <a:lnRef idx="1">
            <a:schemeClr val="accent1"/>
          </a:lnRef>
          <a:fillRef idx="0">
            <a:schemeClr val="accent1"/>
          </a:fillRef>
          <a:effectRef idx="0">
            <a:schemeClr val="accent1"/>
          </a:effectRef>
          <a:fontRef idx="minor">
            <a:schemeClr val="tx1"/>
          </a:fontRef>
        </p:style>
      </p:cxnSp>
      <p:pic>
        <p:nvPicPr>
          <p:cNvPr id="36" name="Picture 35" descr="A close up of a logo&#10;&#10;Description automatically generated">
            <a:extLst>
              <a:ext uri="{FF2B5EF4-FFF2-40B4-BE49-F238E27FC236}">
                <a16:creationId xmlns:a16="http://schemas.microsoft.com/office/drawing/2014/main" id="{5533E967-9F57-144C-A8DA-BB7F0FE1B1DB}"/>
              </a:ext>
            </a:extLst>
          </p:cNvPr>
          <p:cNvPicPr>
            <a:picLocks noChangeAspect="1"/>
          </p:cNvPicPr>
          <p:nvPr/>
        </p:nvPicPr>
        <p:blipFill>
          <a:blip r:embed="rId3"/>
          <a:stretch>
            <a:fillRect/>
          </a:stretch>
        </p:blipFill>
        <p:spPr>
          <a:xfrm rot="5400000">
            <a:off x="4140394" y="2503501"/>
            <a:ext cx="369332" cy="1846660"/>
          </a:xfrm>
          <a:prstGeom prst="rect">
            <a:avLst/>
          </a:prstGeom>
        </p:spPr>
      </p:pic>
      <p:sp>
        <p:nvSpPr>
          <p:cNvPr id="6" name="Oval 5">
            <a:extLst>
              <a:ext uri="{FF2B5EF4-FFF2-40B4-BE49-F238E27FC236}">
                <a16:creationId xmlns:a16="http://schemas.microsoft.com/office/drawing/2014/main" id="{B5F21998-9CB5-CD49-834C-F51A0859E217}"/>
              </a:ext>
            </a:extLst>
          </p:cNvPr>
          <p:cNvSpPr/>
          <p:nvPr/>
        </p:nvSpPr>
        <p:spPr>
          <a:xfrm>
            <a:off x="4234357" y="2694373"/>
            <a:ext cx="113036" cy="11303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B1027E8-E22D-AD41-B839-C593942104E5}"/>
              </a:ext>
            </a:extLst>
          </p:cNvPr>
          <p:cNvSpPr/>
          <p:nvPr/>
        </p:nvSpPr>
        <p:spPr>
          <a:xfrm>
            <a:off x="4239995" y="2891929"/>
            <a:ext cx="113036" cy="11303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3CE7DE08-5096-824D-9E61-9E889BF17DF5}"/>
              </a:ext>
            </a:extLst>
          </p:cNvPr>
          <p:cNvSpPr/>
          <p:nvPr/>
        </p:nvSpPr>
        <p:spPr>
          <a:xfrm>
            <a:off x="4245643" y="3089485"/>
            <a:ext cx="113036" cy="11303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1AE2FB93-810C-0D4A-BDD7-5FD15A19ABCE}"/>
              </a:ext>
            </a:extLst>
          </p:cNvPr>
          <p:cNvCxnSpPr>
            <a:cxnSpLocks/>
            <a:stCxn id="40" idx="3"/>
            <a:endCxn id="36" idx="2"/>
          </p:cNvCxnSpPr>
          <p:nvPr/>
        </p:nvCxnSpPr>
        <p:spPr>
          <a:xfrm>
            <a:off x="1539281" y="2379629"/>
            <a:ext cx="1862449" cy="1047202"/>
          </a:xfrm>
          <a:prstGeom prst="line">
            <a:avLst/>
          </a:prstGeom>
          <a:ln w="69850">
            <a:solidFill>
              <a:srgbClr val="FFFF00"/>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ACFC63D-66AE-C744-B0C3-7B9715A03627}"/>
              </a:ext>
            </a:extLst>
          </p:cNvPr>
          <p:cNvSpPr txBox="1"/>
          <p:nvPr/>
        </p:nvSpPr>
        <p:spPr>
          <a:xfrm>
            <a:off x="9644863" y="4801702"/>
            <a:ext cx="1471292" cy="923330"/>
          </a:xfrm>
          <a:prstGeom prst="rect">
            <a:avLst/>
          </a:prstGeom>
          <a:noFill/>
        </p:spPr>
        <p:txBody>
          <a:bodyPr wrap="square" rtlCol="0">
            <a:spAutoFit/>
          </a:bodyPr>
          <a:lstStyle/>
          <a:p>
            <a:pPr marL="342900" indent="-342900">
              <a:buFont typeface="+mj-lt"/>
              <a:buAutoNum type="arabicPeriod"/>
            </a:pPr>
            <a:r>
              <a:rPr lang="en-US" dirty="0" err="1">
                <a:solidFill>
                  <a:schemeClr val="bg1"/>
                </a:solidFill>
                <a:latin typeface="Montserrat" pitchFamily="2" charset="77"/>
              </a:rPr>
              <a:t>uno.py</a:t>
            </a:r>
            <a:endParaRPr lang="en-US" dirty="0">
              <a:solidFill>
                <a:schemeClr val="bg1"/>
              </a:solidFill>
              <a:latin typeface="Montserrat" pitchFamily="2" charset="77"/>
            </a:endParaRPr>
          </a:p>
          <a:p>
            <a:pPr marL="342900" indent="-342900">
              <a:buFont typeface="+mj-lt"/>
              <a:buAutoNum type="arabicPeriod"/>
            </a:pPr>
            <a:r>
              <a:rPr lang="en-US" dirty="0" err="1">
                <a:solidFill>
                  <a:schemeClr val="bg1"/>
                </a:solidFill>
                <a:latin typeface="Montserrat" pitchFamily="2" charset="77"/>
              </a:rPr>
              <a:t>dos.py</a:t>
            </a:r>
            <a:endParaRPr lang="en-US" dirty="0">
              <a:solidFill>
                <a:schemeClr val="bg1"/>
              </a:solidFill>
              <a:latin typeface="Montserrat" pitchFamily="2" charset="77"/>
            </a:endParaRPr>
          </a:p>
          <a:p>
            <a:pPr marL="342900" indent="-342900">
              <a:buFont typeface="+mj-lt"/>
              <a:buAutoNum type="arabicPeriod"/>
            </a:pPr>
            <a:r>
              <a:rPr lang="en-US" dirty="0" err="1">
                <a:solidFill>
                  <a:schemeClr val="bg1"/>
                </a:solidFill>
                <a:latin typeface="Montserrat" pitchFamily="2" charset="77"/>
              </a:rPr>
              <a:t>tres.py</a:t>
            </a:r>
            <a:endParaRPr lang="en-US" dirty="0">
              <a:solidFill>
                <a:schemeClr val="bg1"/>
              </a:solidFill>
              <a:latin typeface="Montserrat" pitchFamily="2" charset="77"/>
            </a:endParaRPr>
          </a:p>
        </p:txBody>
      </p:sp>
      <p:sp>
        <p:nvSpPr>
          <p:cNvPr id="46" name="TextBox 45">
            <a:extLst>
              <a:ext uri="{FF2B5EF4-FFF2-40B4-BE49-F238E27FC236}">
                <a16:creationId xmlns:a16="http://schemas.microsoft.com/office/drawing/2014/main" id="{0227429E-9523-4944-96D6-839034DE7839}"/>
              </a:ext>
            </a:extLst>
          </p:cNvPr>
          <p:cNvSpPr txBox="1"/>
          <p:nvPr/>
        </p:nvSpPr>
        <p:spPr>
          <a:xfrm>
            <a:off x="9589910" y="4270669"/>
            <a:ext cx="1581199" cy="369332"/>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11:00:01am</a:t>
            </a:r>
          </a:p>
        </p:txBody>
      </p:sp>
    </p:spTree>
    <p:extLst>
      <p:ext uri="{BB962C8B-B14F-4D97-AF65-F5344CB8AC3E}">
        <p14:creationId xmlns:p14="http://schemas.microsoft.com/office/powerpoint/2010/main" val="208403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6" grpId="0" animBg="1"/>
      <p:bldP spid="27" grpId="0" animBg="1"/>
      <p:bldP spid="28" grpId="0" animBg="1"/>
      <p:bldP spid="31" grpId="0"/>
      <p:bldP spid="32" grpId="0"/>
      <p:bldP spid="33" grpId="0"/>
      <p:bldP spid="34" grpId="0"/>
      <p:bldP spid="41" grpId="0" animBg="1"/>
      <p:bldP spid="42" grpId="0" animBg="1"/>
      <p:bldP spid="6" grpId="0" animBg="1"/>
      <p:bldP spid="39" grpId="0" animBg="1"/>
      <p:bldP spid="43" grpId="0" animBg="1"/>
      <p:bldP spid="45" grpId="0"/>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050C2AF-9402-944C-AC46-CDD21AC3D805}"/>
              </a:ext>
            </a:extLst>
          </p:cNvPr>
          <p:cNvSpPr txBox="1">
            <a:spLocks/>
          </p:cNvSpPr>
          <p:nvPr/>
        </p:nvSpPr>
        <p:spPr>
          <a:xfrm>
            <a:off x="185257" y="17472"/>
            <a:ext cx="11819467" cy="650105"/>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solidFill>
                  <a:schemeClr val="bg1"/>
                </a:solidFill>
                <a:latin typeface="Montserrat" pitchFamily="2" charset="77"/>
              </a:rPr>
              <a:t>Airflow Executors - </a:t>
            </a:r>
            <a:r>
              <a:rPr lang="en-US" sz="4400" dirty="0">
                <a:solidFill>
                  <a:schemeClr val="bg1"/>
                </a:solidFill>
                <a:latin typeface="Montserrat ExtraLight" pitchFamily="2" charset="77"/>
              </a:rPr>
              <a:t>Celery Executor</a:t>
            </a:r>
          </a:p>
        </p:txBody>
      </p:sp>
      <p:sp>
        <p:nvSpPr>
          <p:cNvPr id="10" name="Title 1">
            <a:extLst>
              <a:ext uri="{FF2B5EF4-FFF2-40B4-BE49-F238E27FC236}">
                <a16:creationId xmlns:a16="http://schemas.microsoft.com/office/drawing/2014/main" id="{E5253BF9-8588-1646-A2F9-AE9B33E3E436}"/>
              </a:ext>
            </a:extLst>
          </p:cNvPr>
          <p:cNvSpPr txBox="1">
            <a:spLocks/>
          </p:cNvSpPr>
          <p:nvPr/>
        </p:nvSpPr>
        <p:spPr>
          <a:xfrm>
            <a:off x="8356432" y="2951202"/>
            <a:ext cx="2466957" cy="4669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1800" dirty="0">
              <a:solidFill>
                <a:schemeClr val="bg1"/>
              </a:solidFill>
              <a:latin typeface="Montserrat" pitchFamily="2" charset="77"/>
            </a:endParaRPr>
          </a:p>
        </p:txBody>
      </p:sp>
      <p:sp>
        <p:nvSpPr>
          <p:cNvPr id="20" name="Snip Single Corner Rectangle 19">
            <a:extLst>
              <a:ext uri="{FF2B5EF4-FFF2-40B4-BE49-F238E27FC236}">
                <a16:creationId xmlns:a16="http://schemas.microsoft.com/office/drawing/2014/main" id="{69DBA1DD-D0EB-D94E-82B8-F88CF761B6EC}"/>
              </a:ext>
            </a:extLst>
          </p:cNvPr>
          <p:cNvSpPr/>
          <p:nvPr/>
        </p:nvSpPr>
        <p:spPr>
          <a:xfrm>
            <a:off x="3882344" y="4016635"/>
            <a:ext cx="1055511" cy="1246732"/>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err="1">
                <a:latin typeface="Montserrat" pitchFamily="2" charset="77"/>
              </a:rPr>
              <a:t>second.py</a:t>
            </a:r>
            <a:endParaRPr lang="en-US" sz="1200" dirty="0">
              <a:latin typeface="Montserrat" pitchFamily="2" charset="77"/>
            </a:endParaRPr>
          </a:p>
        </p:txBody>
      </p:sp>
      <p:sp>
        <p:nvSpPr>
          <p:cNvPr id="21" name="Snip Single Corner Rectangle 20">
            <a:extLst>
              <a:ext uri="{FF2B5EF4-FFF2-40B4-BE49-F238E27FC236}">
                <a16:creationId xmlns:a16="http://schemas.microsoft.com/office/drawing/2014/main" id="{C1C5BC47-251F-4049-80A6-BD6768E27C71}"/>
              </a:ext>
            </a:extLst>
          </p:cNvPr>
          <p:cNvSpPr/>
          <p:nvPr/>
        </p:nvSpPr>
        <p:spPr>
          <a:xfrm>
            <a:off x="1985379" y="4002803"/>
            <a:ext cx="1055511" cy="1246732"/>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err="1">
                <a:latin typeface="Montserrat" pitchFamily="2" charset="77"/>
              </a:rPr>
              <a:t>first.py</a:t>
            </a:r>
            <a:endParaRPr lang="en-US" sz="1200" dirty="0">
              <a:latin typeface="Montserrat" pitchFamily="2" charset="77"/>
            </a:endParaRPr>
          </a:p>
        </p:txBody>
      </p:sp>
      <p:sp>
        <p:nvSpPr>
          <p:cNvPr id="22" name="Snip Single Corner Rectangle 21">
            <a:extLst>
              <a:ext uri="{FF2B5EF4-FFF2-40B4-BE49-F238E27FC236}">
                <a16:creationId xmlns:a16="http://schemas.microsoft.com/office/drawing/2014/main" id="{DE176720-953B-4643-A2C1-5F36B632F962}"/>
              </a:ext>
            </a:extLst>
          </p:cNvPr>
          <p:cNvSpPr/>
          <p:nvPr/>
        </p:nvSpPr>
        <p:spPr>
          <a:xfrm>
            <a:off x="5758479" y="4063548"/>
            <a:ext cx="1055511" cy="1246732"/>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err="1">
                <a:latin typeface="Montserrat" pitchFamily="2" charset="77"/>
              </a:rPr>
              <a:t>third.py</a:t>
            </a:r>
            <a:endParaRPr lang="en-US" sz="1200" dirty="0">
              <a:latin typeface="Montserrat" pitchFamily="2" charset="77"/>
            </a:endParaRPr>
          </a:p>
        </p:txBody>
      </p:sp>
      <p:cxnSp>
        <p:nvCxnSpPr>
          <p:cNvPr id="24" name="Straight Arrow Connector 23">
            <a:extLst>
              <a:ext uri="{FF2B5EF4-FFF2-40B4-BE49-F238E27FC236}">
                <a16:creationId xmlns:a16="http://schemas.microsoft.com/office/drawing/2014/main" id="{D0CBB6EC-306D-844F-988A-08D4DEE1580B}"/>
              </a:ext>
            </a:extLst>
          </p:cNvPr>
          <p:cNvCxnSpPr>
            <a:cxnSpLocks/>
          </p:cNvCxnSpPr>
          <p:nvPr/>
        </p:nvCxnSpPr>
        <p:spPr>
          <a:xfrm>
            <a:off x="3224404" y="4686914"/>
            <a:ext cx="45728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8B107A1-1EA9-3441-BB59-7181930E25FA}"/>
              </a:ext>
            </a:extLst>
          </p:cNvPr>
          <p:cNvCxnSpPr>
            <a:cxnSpLocks/>
          </p:cNvCxnSpPr>
          <p:nvPr/>
        </p:nvCxnSpPr>
        <p:spPr>
          <a:xfrm>
            <a:off x="5117008" y="4730839"/>
            <a:ext cx="45728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6" name="Snip Single Corner Rectangle 25">
            <a:extLst>
              <a:ext uri="{FF2B5EF4-FFF2-40B4-BE49-F238E27FC236}">
                <a16:creationId xmlns:a16="http://schemas.microsoft.com/office/drawing/2014/main" id="{7877913B-CF47-B546-A453-58CEE838E9A5}"/>
              </a:ext>
            </a:extLst>
          </p:cNvPr>
          <p:cNvSpPr/>
          <p:nvPr/>
        </p:nvSpPr>
        <p:spPr>
          <a:xfrm>
            <a:off x="1985379" y="5394964"/>
            <a:ext cx="1055511" cy="1246732"/>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err="1">
                <a:latin typeface="Montserrat" pitchFamily="2" charset="77"/>
              </a:rPr>
              <a:t>uno.py</a:t>
            </a:r>
            <a:endParaRPr lang="en-US" sz="1200" dirty="0">
              <a:latin typeface="Montserrat" pitchFamily="2" charset="77"/>
            </a:endParaRPr>
          </a:p>
        </p:txBody>
      </p:sp>
      <p:sp>
        <p:nvSpPr>
          <p:cNvPr id="27" name="Snip Single Corner Rectangle 26">
            <a:extLst>
              <a:ext uri="{FF2B5EF4-FFF2-40B4-BE49-F238E27FC236}">
                <a16:creationId xmlns:a16="http://schemas.microsoft.com/office/drawing/2014/main" id="{492024F9-4677-2844-9D4C-90832A033E53}"/>
              </a:ext>
            </a:extLst>
          </p:cNvPr>
          <p:cNvSpPr/>
          <p:nvPr/>
        </p:nvSpPr>
        <p:spPr>
          <a:xfrm>
            <a:off x="3867696" y="5432513"/>
            <a:ext cx="1055511" cy="1246732"/>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err="1">
                <a:latin typeface="Montserrat" pitchFamily="2" charset="77"/>
              </a:rPr>
              <a:t>dos.py</a:t>
            </a:r>
            <a:endParaRPr lang="en-US" sz="1200" dirty="0">
              <a:latin typeface="Montserrat" pitchFamily="2" charset="77"/>
            </a:endParaRPr>
          </a:p>
        </p:txBody>
      </p:sp>
      <p:sp>
        <p:nvSpPr>
          <p:cNvPr id="28" name="Snip Single Corner Rectangle 27">
            <a:extLst>
              <a:ext uri="{FF2B5EF4-FFF2-40B4-BE49-F238E27FC236}">
                <a16:creationId xmlns:a16="http://schemas.microsoft.com/office/drawing/2014/main" id="{17239EC7-35F3-DD4F-ABA0-EF6A3A311DFE}"/>
              </a:ext>
            </a:extLst>
          </p:cNvPr>
          <p:cNvSpPr/>
          <p:nvPr/>
        </p:nvSpPr>
        <p:spPr>
          <a:xfrm>
            <a:off x="5758479" y="5432513"/>
            <a:ext cx="1055511" cy="1246732"/>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err="1">
                <a:latin typeface="Montserrat" pitchFamily="2" charset="77"/>
              </a:rPr>
              <a:t>tres.py</a:t>
            </a:r>
            <a:endParaRPr lang="en-US" sz="1200" dirty="0">
              <a:latin typeface="Montserrat" pitchFamily="2" charset="77"/>
            </a:endParaRPr>
          </a:p>
        </p:txBody>
      </p:sp>
      <p:cxnSp>
        <p:nvCxnSpPr>
          <p:cNvPr id="29" name="Straight Arrow Connector 28">
            <a:extLst>
              <a:ext uri="{FF2B5EF4-FFF2-40B4-BE49-F238E27FC236}">
                <a16:creationId xmlns:a16="http://schemas.microsoft.com/office/drawing/2014/main" id="{95FE55DA-3285-474C-9DC2-6A267477E4C2}"/>
              </a:ext>
            </a:extLst>
          </p:cNvPr>
          <p:cNvCxnSpPr>
            <a:cxnSpLocks/>
          </p:cNvCxnSpPr>
          <p:nvPr/>
        </p:nvCxnSpPr>
        <p:spPr>
          <a:xfrm>
            <a:off x="5122819" y="6115042"/>
            <a:ext cx="45728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1BB097C-7A9E-6B45-A16C-76113DD5451C}"/>
              </a:ext>
            </a:extLst>
          </p:cNvPr>
          <p:cNvCxnSpPr>
            <a:cxnSpLocks/>
          </p:cNvCxnSpPr>
          <p:nvPr/>
        </p:nvCxnSpPr>
        <p:spPr>
          <a:xfrm>
            <a:off x="3224404" y="6018330"/>
            <a:ext cx="45728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98908B6-F387-DF46-A564-506864D5759E}"/>
              </a:ext>
            </a:extLst>
          </p:cNvPr>
          <p:cNvSpPr txBox="1"/>
          <p:nvPr/>
        </p:nvSpPr>
        <p:spPr>
          <a:xfrm>
            <a:off x="211478" y="4546173"/>
            <a:ext cx="1626709" cy="369332"/>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11:00:00am</a:t>
            </a:r>
          </a:p>
        </p:txBody>
      </p:sp>
      <p:sp>
        <p:nvSpPr>
          <p:cNvPr id="32" name="TextBox 31">
            <a:extLst>
              <a:ext uri="{FF2B5EF4-FFF2-40B4-BE49-F238E27FC236}">
                <a16:creationId xmlns:a16="http://schemas.microsoft.com/office/drawing/2014/main" id="{749CE198-0D11-AD4A-B8F3-A1C400F5C08D}"/>
              </a:ext>
            </a:extLst>
          </p:cNvPr>
          <p:cNvSpPr txBox="1"/>
          <p:nvPr/>
        </p:nvSpPr>
        <p:spPr>
          <a:xfrm>
            <a:off x="181068" y="5667051"/>
            <a:ext cx="1571393" cy="369332"/>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11:00:01am</a:t>
            </a:r>
          </a:p>
        </p:txBody>
      </p:sp>
      <p:sp>
        <p:nvSpPr>
          <p:cNvPr id="33" name="TextBox 32">
            <a:extLst>
              <a:ext uri="{FF2B5EF4-FFF2-40B4-BE49-F238E27FC236}">
                <a16:creationId xmlns:a16="http://schemas.microsoft.com/office/drawing/2014/main" id="{F9BF4885-D60D-D14E-B94F-DAE0DA267BCF}"/>
              </a:ext>
            </a:extLst>
          </p:cNvPr>
          <p:cNvSpPr txBox="1"/>
          <p:nvPr/>
        </p:nvSpPr>
        <p:spPr>
          <a:xfrm>
            <a:off x="7206383" y="5132549"/>
            <a:ext cx="1714570" cy="923330"/>
          </a:xfrm>
          <a:prstGeom prst="rect">
            <a:avLst/>
          </a:prstGeom>
          <a:noFill/>
        </p:spPr>
        <p:txBody>
          <a:bodyPr wrap="square" rtlCol="0">
            <a:spAutoFit/>
          </a:bodyPr>
          <a:lstStyle/>
          <a:p>
            <a:pPr marL="342900" indent="-342900">
              <a:buFont typeface="+mj-lt"/>
              <a:buAutoNum type="arabicPeriod"/>
            </a:pPr>
            <a:r>
              <a:rPr lang="en-US" dirty="0" err="1">
                <a:solidFill>
                  <a:schemeClr val="bg1"/>
                </a:solidFill>
                <a:latin typeface="Montserrat" pitchFamily="2" charset="77"/>
              </a:rPr>
              <a:t>first.py</a:t>
            </a:r>
            <a:endParaRPr lang="en-US" dirty="0">
              <a:solidFill>
                <a:schemeClr val="bg1"/>
              </a:solidFill>
              <a:latin typeface="Montserrat" pitchFamily="2" charset="77"/>
            </a:endParaRPr>
          </a:p>
          <a:p>
            <a:pPr marL="342900" indent="-342900">
              <a:buFont typeface="+mj-lt"/>
              <a:buAutoNum type="arabicPeriod"/>
            </a:pPr>
            <a:r>
              <a:rPr lang="en-US" dirty="0" err="1">
                <a:solidFill>
                  <a:schemeClr val="bg1"/>
                </a:solidFill>
                <a:latin typeface="Montserrat" pitchFamily="2" charset="77"/>
              </a:rPr>
              <a:t>second.py</a:t>
            </a:r>
            <a:endParaRPr lang="en-US" dirty="0">
              <a:solidFill>
                <a:schemeClr val="bg1"/>
              </a:solidFill>
              <a:latin typeface="Montserrat" pitchFamily="2" charset="77"/>
            </a:endParaRPr>
          </a:p>
          <a:p>
            <a:pPr marL="342900" indent="-342900">
              <a:buFont typeface="+mj-lt"/>
              <a:buAutoNum type="arabicPeriod"/>
            </a:pPr>
            <a:r>
              <a:rPr lang="en-US" dirty="0" err="1">
                <a:solidFill>
                  <a:schemeClr val="bg1"/>
                </a:solidFill>
                <a:latin typeface="Montserrat" pitchFamily="2" charset="77"/>
              </a:rPr>
              <a:t>third.py</a:t>
            </a:r>
            <a:endParaRPr lang="en-US" dirty="0">
              <a:solidFill>
                <a:schemeClr val="bg1"/>
              </a:solidFill>
              <a:latin typeface="Montserrat" pitchFamily="2" charset="77"/>
            </a:endParaRPr>
          </a:p>
        </p:txBody>
      </p:sp>
      <p:sp>
        <p:nvSpPr>
          <p:cNvPr id="34" name="TextBox 33">
            <a:extLst>
              <a:ext uri="{FF2B5EF4-FFF2-40B4-BE49-F238E27FC236}">
                <a16:creationId xmlns:a16="http://schemas.microsoft.com/office/drawing/2014/main" id="{5A1A310E-DA21-5444-8F0A-94276D6C54CE}"/>
              </a:ext>
            </a:extLst>
          </p:cNvPr>
          <p:cNvSpPr txBox="1"/>
          <p:nvPr/>
        </p:nvSpPr>
        <p:spPr>
          <a:xfrm>
            <a:off x="7318909" y="4582064"/>
            <a:ext cx="1602044" cy="369332"/>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11:00:00am</a:t>
            </a:r>
          </a:p>
        </p:txBody>
      </p:sp>
      <p:pic>
        <p:nvPicPr>
          <p:cNvPr id="40" name="Picture 39" descr="A picture containing drawing&#10;&#10;Description automatically generated">
            <a:extLst>
              <a:ext uri="{FF2B5EF4-FFF2-40B4-BE49-F238E27FC236}">
                <a16:creationId xmlns:a16="http://schemas.microsoft.com/office/drawing/2014/main" id="{0DEE03B8-0B49-E24D-954D-2755D633FEDC}"/>
              </a:ext>
            </a:extLst>
          </p:cNvPr>
          <p:cNvPicPr>
            <a:picLocks noChangeAspect="1"/>
          </p:cNvPicPr>
          <p:nvPr/>
        </p:nvPicPr>
        <p:blipFill>
          <a:blip r:embed="rId3"/>
          <a:stretch>
            <a:fillRect/>
          </a:stretch>
        </p:blipFill>
        <p:spPr>
          <a:xfrm>
            <a:off x="829653" y="1641896"/>
            <a:ext cx="1258642" cy="1258642"/>
          </a:xfrm>
          <a:prstGeom prst="rect">
            <a:avLst/>
          </a:prstGeom>
        </p:spPr>
      </p:pic>
      <p:sp>
        <p:nvSpPr>
          <p:cNvPr id="41" name="Rounded Rectangle 40">
            <a:extLst>
              <a:ext uri="{FF2B5EF4-FFF2-40B4-BE49-F238E27FC236}">
                <a16:creationId xmlns:a16="http://schemas.microsoft.com/office/drawing/2014/main" id="{D1B699EB-ADDE-5D49-902C-EF1C75A6AEF8}"/>
              </a:ext>
            </a:extLst>
          </p:cNvPr>
          <p:cNvSpPr/>
          <p:nvPr/>
        </p:nvSpPr>
        <p:spPr>
          <a:xfrm>
            <a:off x="2782540" y="1167905"/>
            <a:ext cx="2170312" cy="4895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Airflow UI</a:t>
            </a:r>
          </a:p>
        </p:txBody>
      </p:sp>
      <p:sp>
        <p:nvSpPr>
          <p:cNvPr id="42" name="Rounded Rectangle 41">
            <a:extLst>
              <a:ext uri="{FF2B5EF4-FFF2-40B4-BE49-F238E27FC236}">
                <a16:creationId xmlns:a16="http://schemas.microsoft.com/office/drawing/2014/main" id="{A0545577-CB0A-9849-B47B-357D4732ABB3}"/>
              </a:ext>
            </a:extLst>
          </p:cNvPr>
          <p:cNvSpPr/>
          <p:nvPr/>
        </p:nvSpPr>
        <p:spPr>
          <a:xfrm>
            <a:off x="2946695" y="1865560"/>
            <a:ext cx="2170313" cy="4895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Airflow </a:t>
            </a:r>
            <a:r>
              <a:rPr lang="en-US" dirty="0">
                <a:solidFill>
                  <a:schemeClr val="bg1"/>
                </a:solidFill>
              </a:rPr>
              <a:t>Scheduler</a:t>
            </a:r>
            <a:endParaRPr lang="en-US" dirty="0"/>
          </a:p>
        </p:txBody>
      </p:sp>
      <p:cxnSp>
        <p:nvCxnSpPr>
          <p:cNvPr id="51" name="Straight Connector 50">
            <a:extLst>
              <a:ext uri="{FF2B5EF4-FFF2-40B4-BE49-F238E27FC236}">
                <a16:creationId xmlns:a16="http://schemas.microsoft.com/office/drawing/2014/main" id="{6DE446D0-8E03-024B-8CB9-274682E82BB5}"/>
              </a:ext>
            </a:extLst>
          </p:cNvPr>
          <p:cNvCxnSpPr>
            <a:stCxn id="40" idx="3"/>
            <a:endCxn id="41" idx="1"/>
          </p:cNvCxnSpPr>
          <p:nvPr/>
        </p:nvCxnSpPr>
        <p:spPr>
          <a:xfrm flipV="1">
            <a:off x="2088295" y="1412687"/>
            <a:ext cx="694245" cy="858530"/>
          </a:xfrm>
          <a:prstGeom prst="line">
            <a:avLst/>
          </a:prstGeom>
          <a:ln w="698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D589D5F-B42E-FC4D-81D2-5ACB424B7911}"/>
              </a:ext>
            </a:extLst>
          </p:cNvPr>
          <p:cNvCxnSpPr>
            <a:cxnSpLocks/>
            <a:stCxn id="40" idx="3"/>
            <a:endCxn id="42" idx="1"/>
          </p:cNvCxnSpPr>
          <p:nvPr/>
        </p:nvCxnSpPr>
        <p:spPr>
          <a:xfrm flipV="1">
            <a:off x="2088295" y="2110342"/>
            <a:ext cx="858400" cy="160875"/>
          </a:xfrm>
          <a:prstGeom prst="line">
            <a:avLst/>
          </a:prstGeom>
          <a:ln w="69850">
            <a:solidFill>
              <a:srgbClr val="FFFF00"/>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ACFC63D-66AE-C744-B0C3-7B9715A03627}"/>
              </a:ext>
            </a:extLst>
          </p:cNvPr>
          <p:cNvSpPr txBox="1"/>
          <p:nvPr/>
        </p:nvSpPr>
        <p:spPr>
          <a:xfrm>
            <a:off x="9581808" y="5095000"/>
            <a:ext cx="1471292" cy="923330"/>
          </a:xfrm>
          <a:prstGeom prst="rect">
            <a:avLst/>
          </a:prstGeom>
          <a:noFill/>
        </p:spPr>
        <p:txBody>
          <a:bodyPr wrap="square" rtlCol="0">
            <a:spAutoFit/>
          </a:bodyPr>
          <a:lstStyle/>
          <a:p>
            <a:pPr marL="342900" indent="-342900">
              <a:buFont typeface="+mj-lt"/>
              <a:buAutoNum type="arabicPeriod"/>
            </a:pPr>
            <a:r>
              <a:rPr lang="en-US" dirty="0" err="1">
                <a:solidFill>
                  <a:schemeClr val="bg1"/>
                </a:solidFill>
                <a:latin typeface="Montserrat" pitchFamily="2" charset="77"/>
              </a:rPr>
              <a:t>uno.py</a:t>
            </a:r>
            <a:endParaRPr lang="en-US" dirty="0">
              <a:solidFill>
                <a:schemeClr val="bg1"/>
              </a:solidFill>
              <a:latin typeface="Montserrat" pitchFamily="2" charset="77"/>
            </a:endParaRPr>
          </a:p>
          <a:p>
            <a:pPr marL="342900" indent="-342900">
              <a:buFont typeface="+mj-lt"/>
              <a:buAutoNum type="arabicPeriod"/>
            </a:pPr>
            <a:r>
              <a:rPr lang="en-US" dirty="0" err="1">
                <a:solidFill>
                  <a:schemeClr val="bg1"/>
                </a:solidFill>
                <a:latin typeface="Montserrat" pitchFamily="2" charset="77"/>
              </a:rPr>
              <a:t>dos.py</a:t>
            </a:r>
            <a:endParaRPr lang="en-US" dirty="0">
              <a:solidFill>
                <a:schemeClr val="bg1"/>
              </a:solidFill>
              <a:latin typeface="Montserrat" pitchFamily="2" charset="77"/>
            </a:endParaRPr>
          </a:p>
          <a:p>
            <a:pPr marL="342900" indent="-342900">
              <a:buFont typeface="+mj-lt"/>
              <a:buAutoNum type="arabicPeriod"/>
            </a:pPr>
            <a:r>
              <a:rPr lang="en-US" dirty="0" err="1">
                <a:solidFill>
                  <a:schemeClr val="bg1"/>
                </a:solidFill>
                <a:latin typeface="Montserrat" pitchFamily="2" charset="77"/>
              </a:rPr>
              <a:t>tres.py</a:t>
            </a:r>
            <a:endParaRPr lang="en-US" dirty="0">
              <a:solidFill>
                <a:schemeClr val="bg1"/>
              </a:solidFill>
              <a:latin typeface="Montserrat" pitchFamily="2" charset="77"/>
            </a:endParaRPr>
          </a:p>
        </p:txBody>
      </p:sp>
      <p:sp>
        <p:nvSpPr>
          <p:cNvPr id="46" name="TextBox 45">
            <a:extLst>
              <a:ext uri="{FF2B5EF4-FFF2-40B4-BE49-F238E27FC236}">
                <a16:creationId xmlns:a16="http://schemas.microsoft.com/office/drawing/2014/main" id="{0227429E-9523-4944-96D6-839034DE7839}"/>
              </a:ext>
            </a:extLst>
          </p:cNvPr>
          <p:cNvSpPr txBox="1"/>
          <p:nvPr/>
        </p:nvSpPr>
        <p:spPr>
          <a:xfrm>
            <a:off x="9492196" y="4546173"/>
            <a:ext cx="1602044" cy="369332"/>
          </a:xfrm>
          <a:prstGeom prst="rect">
            <a:avLst/>
          </a:prstGeom>
          <a:noFill/>
        </p:spPr>
        <p:txBody>
          <a:bodyPr wrap="square" rtlCol="0">
            <a:spAutoFit/>
          </a:bodyPr>
          <a:lstStyle/>
          <a:p>
            <a:r>
              <a:rPr lang="en-US" dirty="0">
                <a:solidFill>
                  <a:schemeClr val="bg1"/>
                </a:solidFill>
                <a:latin typeface="Courier New" panose="02070309020205020404" pitchFamily="49" charset="0"/>
                <a:cs typeface="Courier New" panose="02070309020205020404" pitchFamily="49" charset="0"/>
              </a:rPr>
              <a:t>11:00:01am</a:t>
            </a:r>
          </a:p>
        </p:txBody>
      </p:sp>
      <p:pic>
        <p:nvPicPr>
          <p:cNvPr id="12" name="Graphic 11">
            <a:extLst>
              <a:ext uri="{FF2B5EF4-FFF2-40B4-BE49-F238E27FC236}">
                <a16:creationId xmlns:a16="http://schemas.microsoft.com/office/drawing/2014/main" id="{8D1B47DB-D14C-8940-9595-0E0CB51EFE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60513" y="2059097"/>
            <a:ext cx="1981896" cy="1981896"/>
          </a:xfrm>
          <a:prstGeom prst="rect">
            <a:avLst/>
          </a:prstGeom>
        </p:spPr>
      </p:pic>
      <p:cxnSp>
        <p:nvCxnSpPr>
          <p:cNvPr id="47" name="Straight Connector 46">
            <a:extLst>
              <a:ext uri="{FF2B5EF4-FFF2-40B4-BE49-F238E27FC236}">
                <a16:creationId xmlns:a16="http://schemas.microsoft.com/office/drawing/2014/main" id="{F9783390-EAEA-6D47-96D0-1939FAF0D663}"/>
              </a:ext>
            </a:extLst>
          </p:cNvPr>
          <p:cNvCxnSpPr>
            <a:cxnSpLocks/>
            <a:stCxn id="40" idx="3"/>
            <a:endCxn id="12" idx="1"/>
          </p:cNvCxnSpPr>
          <p:nvPr/>
        </p:nvCxnSpPr>
        <p:spPr>
          <a:xfrm>
            <a:off x="2088295" y="2271217"/>
            <a:ext cx="2272218" cy="778828"/>
          </a:xfrm>
          <a:prstGeom prst="line">
            <a:avLst/>
          </a:prstGeom>
          <a:ln w="698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1BCE03-BEF3-D743-A4F2-9BEC3D3AC137}"/>
              </a:ext>
            </a:extLst>
          </p:cNvPr>
          <p:cNvCxnSpPr>
            <a:cxnSpLocks/>
            <a:stCxn id="12" idx="3"/>
            <a:endCxn id="50" idx="1"/>
          </p:cNvCxnSpPr>
          <p:nvPr/>
        </p:nvCxnSpPr>
        <p:spPr>
          <a:xfrm flipV="1">
            <a:off x="6342409" y="1524839"/>
            <a:ext cx="901360" cy="1525206"/>
          </a:xfrm>
          <a:prstGeom prst="line">
            <a:avLst/>
          </a:prstGeom>
          <a:ln w="69850">
            <a:solidFill>
              <a:srgbClr val="FFFF00"/>
            </a:solidFill>
          </a:ln>
        </p:spPr>
        <p:style>
          <a:lnRef idx="1">
            <a:schemeClr val="accent1"/>
          </a:lnRef>
          <a:fillRef idx="0">
            <a:schemeClr val="accent1"/>
          </a:fillRef>
          <a:effectRef idx="0">
            <a:schemeClr val="accent1"/>
          </a:effectRef>
          <a:fontRef idx="minor">
            <a:schemeClr val="tx1"/>
          </a:fontRef>
        </p:style>
      </p:cxnSp>
      <p:pic>
        <p:nvPicPr>
          <p:cNvPr id="50" name="Picture 49" descr="A picture containing drawing&#10;&#10;Description automatically generated">
            <a:extLst>
              <a:ext uri="{FF2B5EF4-FFF2-40B4-BE49-F238E27FC236}">
                <a16:creationId xmlns:a16="http://schemas.microsoft.com/office/drawing/2014/main" id="{AF9308F7-9A0B-D24B-ABAB-43F9313F0450}"/>
              </a:ext>
            </a:extLst>
          </p:cNvPr>
          <p:cNvPicPr>
            <a:picLocks noChangeAspect="1"/>
          </p:cNvPicPr>
          <p:nvPr/>
        </p:nvPicPr>
        <p:blipFill>
          <a:blip r:embed="rId3"/>
          <a:stretch>
            <a:fillRect/>
          </a:stretch>
        </p:blipFill>
        <p:spPr>
          <a:xfrm>
            <a:off x="7243769" y="1032647"/>
            <a:ext cx="984384" cy="984384"/>
          </a:xfrm>
          <a:prstGeom prst="rect">
            <a:avLst/>
          </a:prstGeom>
        </p:spPr>
      </p:pic>
      <p:cxnSp>
        <p:nvCxnSpPr>
          <p:cNvPr id="53" name="Straight Connector 52">
            <a:extLst>
              <a:ext uri="{FF2B5EF4-FFF2-40B4-BE49-F238E27FC236}">
                <a16:creationId xmlns:a16="http://schemas.microsoft.com/office/drawing/2014/main" id="{874D5EBF-BE83-1C4A-84D3-9F6C93A09F05}"/>
              </a:ext>
            </a:extLst>
          </p:cNvPr>
          <p:cNvCxnSpPr>
            <a:cxnSpLocks/>
            <a:stCxn id="12" idx="3"/>
            <a:endCxn id="54" idx="1"/>
          </p:cNvCxnSpPr>
          <p:nvPr/>
        </p:nvCxnSpPr>
        <p:spPr>
          <a:xfrm>
            <a:off x="6342409" y="3050045"/>
            <a:ext cx="901360" cy="406394"/>
          </a:xfrm>
          <a:prstGeom prst="line">
            <a:avLst/>
          </a:prstGeom>
          <a:ln w="69850">
            <a:solidFill>
              <a:srgbClr val="FFFF00"/>
            </a:solidFill>
          </a:ln>
        </p:spPr>
        <p:style>
          <a:lnRef idx="1">
            <a:schemeClr val="accent1"/>
          </a:lnRef>
          <a:fillRef idx="0">
            <a:schemeClr val="accent1"/>
          </a:fillRef>
          <a:effectRef idx="0">
            <a:schemeClr val="accent1"/>
          </a:effectRef>
          <a:fontRef idx="minor">
            <a:schemeClr val="tx1"/>
          </a:fontRef>
        </p:style>
      </p:cxnSp>
      <p:pic>
        <p:nvPicPr>
          <p:cNvPr id="54" name="Picture 53" descr="A picture containing drawing&#10;&#10;Description automatically generated">
            <a:extLst>
              <a:ext uri="{FF2B5EF4-FFF2-40B4-BE49-F238E27FC236}">
                <a16:creationId xmlns:a16="http://schemas.microsoft.com/office/drawing/2014/main" id="{4E3A70C6-7079-FF4C-BA93-D2A84A98DCED}"/>
              </a:ext>
            </a:extLst>
          </p:cNvPr>
          <p:cNvPicPr>
            <a:picLocks noChangeAspect="1"/>
          </p:cNvPicPr>
          <p:nvPr/>
        </p:nvPicPr>
        <p:blipFill>
          <a:blip r:embed="rId3"/>
          <a:stretch>
            <a:fillRect/>
          </a:stretch>
        </p:blipFill>
        <p:spPr>
          <a:xfrm>
            <a:off x="7243769" y="2964247"/>
            <a:ext cx="984384" cy="984384"/>
          </a:xfrm>
          <a:prstGeom prst="rect">
            <a:avLst/>
          </a:prstGeom>
        </p:spPr>
      </p:pic>
      <p:sp>
        <p:nvSpPr>
          <p:cNvPr id="56" name="Oval 55">
            <a:extLst>
              <a:ext uri="{FF2B5EF4-FFF2-40B4-BE49-F238E27FC236}">
                <a16:creationId xmlns:a16="http://schemas.microsoft.com/office/drawing/2014/main" id="{6737B3CA-FFF0-564B-AEB0-1C605C8FC54A}"/>
              </a:ext>
            </a:extLst>
          </p:cNvPr>
          <p:cNvSpPr/>
          <p:nvPr/>
        </p:nvSpPr>
        <p:spPr>
          <a:xfrm>
            <a:off x="7704669" y="2107345"/>
            <a:ext cx="113036" cy="11303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41FE316-2A49-5040-92AD-6004AB0F1A17}"/>
              </a:ext>
            </a:extLst>
          </p:cNvPr>
          <p:cNvSpPr/>
          <p:nvPr/>
        </p:nvSpPr>
        <p:spPr>
          <a:xfrm>
            <a:off x="7721596" y="2370069"/>
            <a:ext cx="113036" cy="11303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7DC9424-8B94-E744-BCEA-7C8D9E2BA1CD}"/>
              </a:ext>
            </a:extLst>
          </p:cNvPr>
          <p:cNvSpPr/>
          <p:nvPr/>
        </p:nvSpPr>
        <p:spPr>
          <a:xfrm>
            <a:off x="7724678" y="2683081"/>
            <a:ext cx="113036" cy="11303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495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6" grpId="0" animBg="1"/>
      <p:bldP spid="27" grpId="0" animBg="1"/>
      <p:bldP spid="28" grpId="0" animBg="1"/>
      <p:bldP spid="31" grpId="0"/>
      <p:bldP spid="32" grpId="0"/>
      <p:bldP spid="33" grpId="0"/>
      <p:bldP spid="34" grpId="0"/>
      <p:bldP spid="41" grpId="0" animBg="1"/>
      <p:bldP spid="42" grpId="0" animBg="1"/>
      <p:bldP spid="45" grpId="0"/>
      <p:bldP spid="46" grpId="0"/>
      <p:bldP spid="56" grpId="0" animBg="1"/>
      <p:bldP spid="57" grpId="0" animBg="1"/>
      <p:bldP spid="5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050C2AF-9402-944C-AC46-CDD21AC3D805}"/>
              </a:ext>
            </a:extLst>
          </p:cNvPr>
          <p:cNvSpPr txBox="1">
            <a:spLocks/>
          </p:cNvSpPr>
          <p:nvPr/>
        </p:nvSpPr>
        <p:spPr>
          <a:xfrm>
            <a:off x="185257" y="179835"/>
            <a:ext cx="11819467" cy="650105"/>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solidFill>
                  <a:schemeClr val="bg1"/>
                </a:solidFill>
                <a:latin typeface="Montserrat" pitchFamily="2" charset="77"/>
              </a:rPr>
              <a:t>Airflow Executors - </a:t>
            </a:r>
            <a:r>
              <a:rPr lang="en-US" sz="4400" dirty="0" err="1">
                <a:solidFill>
                  <a:schemeClr val="bg1"/>
                </a:solidFill>
                <a:latin typeface="Montserrat ExtraLight" pitchFamily="2" charset="77"/>
              </a:rPr>
              <a:t>LazyExecutor</a:t>
            </a:r>
            <a:endParaRPr lang="en-US" sz="4400" dirty="0">
              <a:solidFill>
                <a:schemeClr val="bg1"/>
              </a:solidFill>
              <a:latin typeface="Montserrat ExtraLight" pitchFamily="2" charset="77"/>
            </a:endParaRPr>
          </a:p>
        </p:txBody>
      </p:sp>
      <p:pic>
        <p:nvPicPr>
          <p:cNvPr id="40" name="Picture 39" descr="A picture containing drawing&#10;&#10;Description automatically generated">
            <a:extLst>
              <a:ext uri="{FF2B5EF4-FFF2-40B4-BE49-F238E27FC236}">
                <a16:creationId xmlns:a16="http://schemas.microsoft.com/office/drawing/2014/main" id="{0DEE03B8-0B49-E24D-954D-2755D633FEDC}"/>
              </a:ext>
            </a:extLst>
          </p:cNvPr>
          <p:cNvPicPr>
            <a:picLocks noChangeAspect="1"/>
          </p:cNvPicPr>
          <p:nvPr/>
        </p:nvPicPr>
        <p:blipFill>
          <a:blip r:embed="rId3"/>
          <a:stretch>
            <a:fillRect/>
          </a:stretch>
        </p:blipFill>
        <p:spPr>
          <a:xfrm>
            <a:off x="1406593" y="3044736"/>
            <a:ext cx="1258642" cy="1258642"/>
          </a:xfrm>
          <a:prstGeom prst="rect">
            <a:avLst/>
          </a:prstGeom>
        </p:spPr>
      </p:pic>
      <p:sp>
        <p:nvSpPr>
          <p:cNvPr id="41" name="Rounded Rectangle 40">
            <a:extLst>
              <a:ext uri="{FF2B5EF4-FFF2-40B4-BE49-F238E27FC236}">
                <a16:creationId xmlns:a16="http://schemas.microsoft.com/office/drawing/2014/main" id="{D1B699EB-ADDE-5D49-902C-EF1C75A6AEF8}"/>
              </a:ext>
            </a:extLst>
          </p:cNvPr>
          <p:cNvSpPr/>
          <p:nvPr/>
        </p:nvSpPr>
        <p:spPr>
          <a:xfrm>
            <a:off x="3445620" y="2020465"/>
            <a:ext cx="2170312" cy="4895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Airflow UI</a:t>
            </a:r>
          </a:p>
        </p:txBody>
      </p:sp>
      <p:sp>
        <p:nvSpPr>
          <p:cNvPr id="42" name="Rounded Rectangle 41">
            <a:extLst>
              <a:ext uri="{FF2B5EF4-FFF2-40B4-BE49-F238E27FC236}">
                <a16:creationId xmlns:a16="http://schemas.microsoft.com/office/drawing/2014/main" id="{A0545577-CB0A-9849-B47B-357D4732ABB3}"/>
              </a:ext>
            </a:extLst>
          </p:cNvPr>
          <p:cNvSpPr/>
          <p:nvPr/>
        </p:nvSpPr>
        <p:spPr>
          <a:xfrm>
            <a:off x="3445620" y="3114615"/>
            <a:ext cx="2170313" cy="4895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Airflow </a:t>
            </a:r>
            <a:r>
              <a:rPr lang="en-US" dirty="0">
                <a:solidFill>
                  <a:schemeClr val="bg1"/>
                </a:solidFill>
              </a:rPr>
              <a:t>Scheduler</a:t>
            </a:r>
            <a:endParaRPr lang="en-US" dirty="0"/>
          </a:p>
        </p:txBody>
      </p:sp>
      <p:cxnSp>
        <p:nvCxnSpPr>
          <p:cNvPr id="51" name="Straight Connector 50">
            <a:extLst>
              <a:ext uri="{FF2B5EF4-FFF2-40B4-BE49-F238E27FC236}">
                <a16:creationId xmlns:a16="http://schemas.microsoft.com/office/drawing/2014/main" id="{6DE446D0-8E03-024B-8CB9-274682E82BB5}"/>
              </a:ext>
            </a:extLst>
          </p:cNvPr>
          <p:cNvCxnSpPr>
            <a:stCxn id="40" idx="3"/>
            <a:endCxn id="41" idx="1"/>
          </p:cNvCxnSpPr>
          <p:nvPr/>
        </p:nvCxnSpPr>
        <p:spPr>
          <a:xfrm flipV="1">
            <a:off x="2665235" y="2265247"/>
            <a:ext cx="780385" cy="1408810"/>
          </a:xfrm>
          <a:prstGeom prst="line">
            <a:avLst/>
          </a:prstGeom>
          <a:ln w="698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D589D5F-B42E-FC4D-81D2-5ACB424B7911}"/>
              </a:ext>
            </a:extLst>
          </p:cNvPr>
          <p:cNvCxnSpPr>
            <a:cxnSpLocks/>
            <a:stCxn id="40" idx="3"/>
            <a:endCxn id="42" idx="1"/>
          </p:cNvCxnSpPr>
          <p:nvPr/>
        </p:nvCxnSpPr>
        <p:spPr>
          <a:xfrm flipV="1">
            <a:off x="2665235" y="3359397"/>
            <a:ext cx="780385" cy="314660"/>
          </a:xfrm>
          <a:prstGeom prst="line">
            <a:avLst/>
          </a:prstGeom>
          <a:ln w="698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9783390-EAEA-6D47-96D0-1939FAF0D663}"/>
              </a:ext>
            </a:extLst>
          </p:cNvPr>
          <p:cNvCxnSpPr>
            <a:cxnSpLocks/>
            <a:stCxn id="40" idx="3"/>
            <a:endCxn id="3" idx="1"/>
          </p:cNvCxnSpPr>
          <p:nvPr/>
        </p:nvCxnSpPr>
        <p:spPr>
          <a:xfrm>
            <a:off x="2665235" y="3674057"/>
            <a:ext cx="1525849" cy="1275999"/>
          </a:xfrm>
          <a:prstGeom prst="line">
            <a:avLst/>
          </a:prstGeom>
          <a:ln w="69850">
            <a:solidFill>
              <a:srgbClr val="FFFF00"/>
            </a:solidFill>
          </a:ln>
        </p:spPr>
        <p:style>
          <a:lnRef idx="1">
            <a:schemeClr val="accent1"/>
          </a:lnRef>
          <a:fillRef idx="0">
            <a:schemeClr val="accent1"/>
          </a:fillRef>
          <a:effectRef idx="0">
            <a:schemeClr val="accent1"/>
          </a:effectRef>
          <a:fontRef idx="minor">
            <a:schemeClr val="tx1"/>
          </a:fontRef>
        </p:style>
      </p:cxnSp>
      <p:pic>
        <p:nvPicPr>
          <p:cNvPr id="3" name="Picture 2" descr="A close up of a sign&#10;&#10;Description automatically generated">
            <a:extLst>
              <a:ext uri="{FF2B5EF4-FFF2-40B4-BE49-F238E27FC236}">
                <a16:creationId xmlns:a16="http://schemas.microsoft.com/office/drawing/2014/main" id="{150DADF1-BC01-2F41-8337-2AD0023F8247}"/>
              </a:ext>
            </a:extLst>
          </p:cNvPr>
          <p:cNvPicPr>
            <a:picLocks noChangeAspect="1"/>
          </p:cNvPicPr>
          <p:nvPr/>
        </p:nvPicPr>
        <p:blipFill>
          <a:blip r:embed="rId4"/>
          <a:stretch>
            <a:fillRect/>
          </a:stretch>
        </p:blipFill>
        <p:spPr>
          <a:xfrm>
            <a:off x="4191084" y="4580793"/>
            <a:ext cx="741411" cy="738526"/>
          </a:xfrm>
          <a:prstGeom prst="rect">
            <a:avLst/>
          </a:prstGeom>
        </p:spPr>
      </p:pic>
      <p:cxnSp>
        <p:nvCxnSpPr>
          <p:cNvPr id="39" name="Straight Connector 38">
            <a:extLst>
              <a:ext uri="{FF2B5EF4-FFF2-40B4-BE49-F238E27FC236}">
                <a16:creationId xmlns:a16="http://schemas.microsoft.com/office/drawing/2014/main" id="{2B2C9EB5-D797-144F-B5BF-1E7525864CC7}"/>
              </a:ext>
            </a:extLst>
          </p:cNvPr>
          <p:cNvCxnSpPr>
            <a:cxnSpLocks/>
            <a:stCxn id="3" idx="3"/>
            <a:endCxn id="65" idx="1"/>
          </p:cNvCxnSpPr>
          <p:nvPr/>
        </p:nvCxnSpPr>
        <p:spPr>
          <a:xfrm flipV="1">
            <a:off x="4932495" y="3669892"/>
            <a:ext cx="1987289" cy="1280164"/>
          </a:xfrm>
          <a:prstGeom prst="line">
            <a:avLst/>
          </a:prstGeom>
          <a:ln w="69850">
            <a:solidFill>
              <a:srgbClr val="FFFF00"/>
            </a:solidFill>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3074FF1-3C0B-FE47-9171-C2A59E164D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6789" y="2321169"/>
            <a:ext cx="542141" cy="656663"/>
          </a:xfrm>
          <a:prstGeom prst="rect">
            <a:avLst/>
          </a:prstGeom>
        </p:spPr>
      </p:pic>
      <p:pic>
        <p:nvPicPr>
          <p:cNvPr id="11" name="Picture 10" descr="A close up of a sign&#10;&#10;Description automatically generated">
            <a:extLst>
              <a:ext uri="{FF2B5EF4-FFF2-40B4-BE49-F238E27FC236}">
                <a16:creationId xmlns:a16="http://schemas.microsoft.com/office/drawing/2014/main" id="{30802A63-BE33-3E4B-A76F-CAA7C8A363F6}"/>
              </a:ext>
            </a:extLst>
          </p:cNvPr>
          <p:cNvPicPr>
            <a:picLocks noChangeAspect="1"/>
          </p:cNvPicPr>
          <p:nvPr/>
        </p:nvPicPr>
        <p:blipFill>
          <a:blip r:embed="rId7"/>
          <a:stretch>
            <a:fillRect/>
          </a:stretch>
        </p:blipFill>
        <p:spPr>
          <a:xfrm>
            <a:off x="7210578" y="4241148"/>
            <a:ext cx="708908" cy="708908"/>
          </a:xfrm>
          <a:prstGeom prst="rect">
            <a:avLst/>
          </a:prstGeom>
        </p:spPr>
      </p:pic>
      <p:pic>
        <p:nvPicPr>
          <p:cNvPr id="16" name="Picture 15" descr="A close up of a sign&#10;&#10;Description automatically generated">
            <a:extLst>
              <a:ext uri="{FF2B5EF4-FFF2-40B4-BE49-F238E27FC236}">
                <a16:creationId xmlns:a16="http://schemas.microsoft.com/office/drawing/2014/main" id="{97430C3E-383E-6B4E-8CC4-40BEFA69C3E2}"/>
              </a:ext>
            </a:extLst>
          </p:cNvPr>
          <p:cNvPicPr>
            <a:picLocks noChangeAspect="1"/>
          </p:cNvPicPr>
          <p:nvPr/>
        </p:nvPicPr>
        <p:blipFill>
          <a:blip r:embed="rId8"/>
          <a:stretch>
            <a:fillRect/>
          </a:stretch>
        </p:blipFill>
        <p:spPr>
          <a:xfrm>
            <a:off x="7154453" y="3359397"/>
            <a:ext cx="826811" cy="565203"/>
          </a:xfrm>
          <a:prstGeom prst="rect">
            <a:avLst/>
          </a:prstGeom>
        </p:spPr>
      </p:pic>
      <p:sp>
        <p:nvSpPr>
          <p:cNvPr id="65" name="Left Bracket 64">
            <a:extLst>
              <a:ext uri="{FF2B5EF4-FFF2-40B4-BE49-F238E27FC236}">
                <a16:creationId xmlns:a16="http://schemas.microsoft.com/office/drawing/2014/main" id="{561CE493-BB59-F342-B399-28D0F46F4A46}"/>
              </a:ext>
            </a:extLst>
          </p:cNvPr>
          <p:cNvSpPr/>
          <p:nvPr/>
        </p:nvSpPr>
        <p:spPr>
          <a:xfrm>
            <a:off x="6919784" y="2020465"/>
            <a:ext cx="617838" cy="3298854"/>
          </a:xfrm>
          <a:prstGeom prst="leftBracket">
            <a:avLst/>
          </a:prstGeom>
          <a:ln w="698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C3D273A8-276F-1F4C-86C4-3CFC3BE92FC7}"/>
              </a:ext>
            </a:extLst>
          </p:cNvPr>
          <p:cNvSpPr txBox="1"/>
          <p:nvPr/>
        </p:nvSpPr>
        <p:spPr>
          <a:xfrm>
            <a:off x="3092298" y="6199047"/>
            <a:ext cx="6005384" cy="523220"/>
          </a:xfrm>
          <a:prstGeom prst="rect">
            <a:avLst/>
          </a:prstGeom>
          <a:noFill/>
        </p:spPr>
        <p:txBody>
          <a:bodyPr wrap="square" rtlCol="0">
            <a:spAutoFit/>
          </a:bodyPr>
          <a:lstStyle/>
          <a:p>
            <a:pPr algn="ctr"/>
            <a:r>
              <a:rPr lang="en-US" sz="2800" dirty="0">
                <a:solidFill>
                  <a:schemeClr val="bg1"/>
                </a:solidFill>
                <a:latin typeface="Montserrat" pitchFamily="2" charset="77"/>
              </a:rPr>
              <a:t>Why do we do this?</a:t>
            </a:r>
          </a:p>
        </p:txBody>
      </p:sp>
    </p:spTree>
    <p:extLst>
      <p:ext uri="{BB962C8B-B14F-4D97-AF65-F5344CB8AC3E}">
        <p14:creationId xmlns:p14="http://schemas.microsoft.com/office/powerpoint/2010/main" val="38984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8"/>
                                        </p:tgtEl>
                                        <p:attrNameLst>
                                          <p:attrName>style.visibility</p:attrName>
                                        </p:attrNameLst>
                                      </p:cBhvr>
                                      <p:to>
                                        <p:strVal val="visible"/>
                                      </p:to>
                                    </p:set>
                                    <p:anim calcmode="lin" valueType="num">
                                      <p:cBhvr additive="base">
                                        <p:cTn id="37" dur="500" fill="hold"/>
                                        <p:tgtEl>
                                          <p:spTgt spid="68"/>
                                        </p:tgtEl>
                                        <p:attrNameLst>
                                          <p:attrName>ppt_x</p:attrName>
                                        </p:attrNameLst>
                                      </p:cBhvr>
                                      <p:tavLst>
                                        <p:tav tm="0">
                                          <p:val>
                                            <p:strVal val="#ppt_x"/>
                                          </p:val>
                                        </p:tav>
                                        <p:tav tm="100000">
                                          <p:val>
                                            <p:strVal val="#ppt_x"/>
                                          </p:val>
                                        </p:tav>
                                      </p:tavLst>
                                    </p:anim>
                                    <p:anim calcmode="lin" valueType="num">
                                      <p:cBhvr additive="base">
                                        <p:cTn id="38"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65" grpId="0" animBg="1"/>
      <p:bldP spid="6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794234A-78D5-A445-8918-38ED1D707E26}"/>
              </a:ext>
            </a:extLst>
          </p:cNvPr>
          <p:cNvSpPr txBox="1">
            <a:spLocks/>
          </p:cNvSpPr>
          <p:nvPr/>
        </p:nvSpPr>
        <p:spPr>
          <a:xfrm>
            <a:off x="757787" y="602865"/>
            <a:ext cx="3307644" cy="4807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bg1"/>
                </a:solidFill>
                <a:latin typeface="Montserrat Light" pitchFamily="2" charset="77"/>
              </a:rPr>
              <a:t>Fast Prototyping</a:t>
            </a:r>
          </a:p>
        </p:txBody>
      </p:sp>
      <p:sp>
        <p:nvSpPr>
          <p:cNvPr id="17" name="Title 1">
            <a:extLst>
              <a:ext uri="{FF2B5EF4-FFF2-40B4-BE49-F238E27FC236}">
                <a16:creationId xmlns:a16="http://schemas.microsoft.com/office/drawing/2014/main" id="{6010E6CA-E822-E049-941B-5D65FB226B14}"/>
              </a:ext>
            </a:extLst>
          </p:cNvPr>
          <p:cNvSpPr txBox="1">
            <a:spLocks/>
          </p:cNvSpPr>
          <p:nvPr/>
        </p:nvSpPr>
        <p:spPr>
          <a:xfrm>
            <a:off x="757787" y="2689038"/>
            <a:ext cx="3307644" cy="4807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bg1"/>
                </a:solidFill>
                <a:latin typeface="Montserrat Light" pitchFamily="2" charset="77"/>
              </a:rPr>
              <a:t>Security</a:t>
            </a:r>
          </a:p>
        </p:txBody>
      </p:sp>
      <p:sp>
        <p:nvSpPr>
          <p:cNvPr id="18" name="Title 1">
            <a:extLst>
              <a:ext uri="{FF2B5EF4-FFF2-40B4-BE49-F238E27FC236}">
                <a16:creationId xmlns:a16="http://schemas.microsoft.com/office/drawing/2014/main" id="{61584A45-D2D1-2E42-9E2D-38C896C7C3D0}"/>
              </a:ext>
            </a:extLst>
          </p:cNvPr>
          <p:cNvSpPr txBox="1">
            <a:spLocks/>
          </p:cNvSpPr>
          <p:nvPr/>
        </p:nvSpPr>
        <p:spPr>
          <a:xfrm>
            <a:off x="860760" y="4471584"/>
            <a:ext cx="1610592" cy="4807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bg1"/>
                </a:solidFill>
                <a:latin typeface="Montserrat Light" pitchFamily="2" charset="77"/>
              </a:rPr>
              <a:t>Isolation</a:t>
            </a:r>
          </a:p>
        </p:txBody>
      </p:sp>
      <p:sp>
        <p:nvSpPr>
          <p:cNvPr id="2" name="TextBox 1">
            <a:extLst>
              <a:ext uri="{FF2B5EF4-FFF2-40B4-BE49-F238E27FC236}">
                <a16:creationId xmlns:a16="http://schemas.microsoft.com/office/drawing/2014/main" id="{03131C4C-BE1B-4C49-A710-5FCB3582107D}"/>
              </a:ext>
            </a:extLst>
          </p:cNvPr>
          <p:cNvSpPr txBox="1"/>
          <p:nvPr/>
        </p:nvSpPr>
        <p:spPr>
          <a:xfrm>
            <a:off x="757787" y="3288056"/>
            <a:ext cx="10511575" cy="646331"/>
          </a:xfrm>
          <a:prstGeom prst="rect">
            <a:avLst/>
          </a:prstGeom>
          <a:noFill/>
        </p:spPr>
        <p:txBody>
          <a:bodyPr wrap="square" rtlCol="0">
            <a:spAutoFit/>
          </a:bodyPr>
          <a:lstStyle/>
          <a:p>
            <a:r>
              <a:rPr lang="en-US" dirty="0">
                <a:solidFill>
                  <a:schemeClr val="bg1"/>
                </a:solidFill>
                <a:latin typeface="Montserrat" pitchFamily="2" charset="77"/>
              </a:rPr>
              <a:t>One issue with Airflow  is its inability to store secrets. Connection strings are stored but what about API Keys, database passwords, and login credentials?  </a:t>
            </a:r>
          </a:p>
        </p:txBody>
      </p:sp>
      <p:sp>
        <p:nvSpPr>
          <p:cNvPr id="20" name="TextBox 19">
            <a:extLst>
              <a:ext uri="{FF2B5EF4-FFF2-40B4-BE49-F238E27FC236}">
                <a16:creationId xmlns:a16="http://schemas.microsoft.com/office/drawing/2014/main" id="{EAAE9552-5C24-E54F-B2DF-A88B8E1629C9}"/>
              </a:ext>
            </a:extLst>
          </p:cNvPr>
          <p:cNvSpPr txBox="1"/>
          <p:nvPr/>
        </p:nvSpPr>
        <p:spPr>
          <a:xfrm>
            <a:off x="759940" y="1228511"/>
            <a:ext cx="10672119" cy="923330"/>
          </a:xfrm>
          <a:prstGeom prst="rect">
            <a:avLst/>
          </a:prstGeom>
          <a:noFill/>
        </p:spPr>
        <p:txBody>
          <a:bodyPr wrap="square" rtlCol="0">
            <a:spAutoFit/>
          </a:bodyPr>
          <a:lstStyle/>
          <a:p>
            <a:r>
              <a:rPr lang="en-US" dirty="0">
                <a:solidFill>
                  <a:schemeClr val="bg1"/>
                </a:solidFill>
                <a:latin typeface="Montserrat" pitchFamily="2" charset="77"/>
              </a:rPr>
              <a:t>Currently, If one wants to quickly try out new operators that aren’t given by airflow or its contributors, they must create a new Operator from scratch witch is tedious and time consuming.</a:t>
            </a:r>
          </a:p>
        </p:txBody>
      </p:sp>
      <p:sp>
        <p:nvSpPr>
          <p:cNvPr id="21" name="TextBox 20">
            <a:extLst>
              <a:ext uri="{FF2B5EF4-FFF2-40B4-BE49-F238E27FC236}">
                <a16:creationId xmlns:a16="http://schemas.microsoft.com/office/drawing/2014/main" id="{3816FDA9-6BBB-744D-A77E-67BB373C6D6A}"/>
              </a:ext>
            </a:extLst>
          </p:cNvPr>
          <p:cNvSpPr txBox="1"/>
          <p:nvPr/>
        </p:nvSpPr>
        <p:spPr>
          <a:xfrm>
            <a:off x="860760" y="5070602"/>
            <a:ext cx="10149110" cy="1477328"/>
          </a:xfrm>
          <a:prstGeom prst="rect">
            <a:avLst/>
          </a:prstGeom>
          <a:noFill/>
        </p:spPr>
        <p:txBody>
          <a:bodyPr wrap="square" rtlCol="0">
            <a:spAutoFit/>
          </a:bodyPr>
          <a:lstStyle/>
          <a:p>
            <a:r>
              <a:rPr lang="en-US" dirty="0">
                <a:solidFill>
                  <a:schemeClr val="bg1"/>
                </a:solidFill>
                <a:latin typeface="Montserrat" pitchFamily="2" charset="77"/>
              </a:rPr>
              <a:t>The way all the Executors work is that the need to be able to run any workload they are presented. This means that they need to have all the libraries and prerequisites for that workload. If a developer wants to run one task that uses </a:t>
            </a:r>
            <a:r>
              <a:rPr lang="en-US" dirty="0" err="1">
                <a:solidFill>
                  <a:schemeClr val="bg1"/>
                </a:solidFill>
                <a:latin typeface="Montserrat" pitchFamily="2" charset="77"/>
              </a:rPr>
              <a:t>numpy</a:t>
            </a:r>
            <a:r>
              <a:rPr lang="en-US" dirty="0">
                <a:solidFill>
                  <a:schemeClr val="bg1"/>
                </a:solidFill>
                <a:latin typeface="Montserrat" pitchFamily="2" charset="77"/>
              </a:rPr>
              <a:t> and another that uses </a:t>
            </a:r>
            <a:r>
              <a:rPr lang="en-US" dirty="0" err="1">
                <a:solidFill>
                  <a:schemeClr val="bg1"/>
                </a:solidFill>
                <a:latin typeface="Montserrat" pitchFamily="2" charset="77"/>
              </a:rPr>
              <a:t>scipy</a:t>
            </a:r>
            <a:r>
              <a:rPr lang="en-US" dirty="0">
                <a:solidFill>
                  <a:schemeClr val="bg1"/>
                </a:solidFill>
                <a:latin typeface="Montserrat" pitchFamily="2" charset="77"/>
              </a:rPr>
              <a:t>, they would either have to maintain both dependencies, or offload the task to an external machine (</a:t>
            </a:r>
            <a:r>
              <a:rPr lang="en-US" dirty="0" err="1">
                <a:solidFill>
                  <a:schemeClr val="bg1"/>
                </a:solidFill>
                <a:latin typeface="Montserrat" pitchFamily="2" charset="77"/>
              </a:rPr>
              <a:t>LazyExecutor</a:t>
            </a:r>
            <a:r>
              <a:rPr lang="en-US" dirty="0">
                <a:solidFill>
                  <a:schemeClr val="bg1"/>
                </a:solidFill>
                <a:latin typeface="Montserrat" pitchFamily="2" charset="77"/>
              </a:rPr>
              <a:t>).</a:t>
            </a:r>
          </a:p>
        </p:txBody>
      </p:sp>
    </p:spTree>
    <p:extLst>
      <p:ext uri="{BB962C8B-B14F-4D97-AF65-F5344CB8AC3E}">
        <p14:creationId xmlns:p14="http://schemas.microsoft.com/office/powerpoint/2010/main" val="101627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p:bldP spid="2" grpId="0"/>
      <p:bldP spid="20" grpId="0"/>
      <p:bldP spid="21"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15159</TotalTime>
  <Words>1719</Words>
  <Application>Microsoft Macintosh PowerPoint</Application>
  <PresentationFormat>Widescreen</PresentationFormat>
  <Paragraphs>294</Paragraphs>
  <Slides>21</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Calibri</vt:lpstr>
      <vt:lpstr>Calibri Light</vt:lpstr>
      <vt:lpstr>Courier New</vt:lpstr>
      <vt:lpstr>Montserrat</vt:lpstr>
      <vt:lpstr>Montserrat ExtraLight</vt:lpstr>
      <vt:lpstr>Montserrat Light</vt:lpstr>
      <vt:lpstr>Montserrat Medium</vt:lpstr>
      <vt:lpstr>Montserrat SemiBold</vt:lpstr>
      <vt:lpstr>Office Theme</vt:lpstr>
      <vt:lpstr>Apache Airflow on Kubernetes: Building a scalable data pipeline.</vt:lpstr>
      <vt:lpstr>About Me</vt:lpstr>
      <vt:lpstr>What is an orchestration engine and why do I need one?</vt:lpstr>
      <vt:lpstr>Operators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KubernetesExecutor</vt:lpstr>
      <vt:lpstr>Benefits of KubernetesExecutor</vt:lpstr>
      <vt:lpstr>KubernetesPodOperator</vt:lpstr>
      <vt:lpstr>Benefits of KubernetesPodOperator</vt:lpstr>
      <vt:lpstr>KubernetesPodOperator vs. KubernetesExecutor</vt:lpstr>
      <vt:lpstr>Airflow Maturity Hierarchy:</vt:lpstr>
      <vt:lpstr>Airflow Gold Standard Architecture (Azure)</vt:lpstr>
      <vt:lpstr>How do I get started:</vt:lpstr>
      <vt:lpstr>Relevant Links</vt:lpstr>
      <vt:lpstr>One last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Airflow on Kubernetes: Building a scalable data pipeline. </dc:title>
  <dc:creator>Brandon Watts</dc:creator>
  <cp:lastModifiedBy>Brandon Watts</cp:lastModifiedBy>
  <cp:revision>71</cp:revision>
  <dcterms:created xsi:type="dcterms:W3CDTF">2020-01-06T19:25:37Z</dcterms:created>
  <dcterms:modified xsi:type="dcterms:W3CDTF">2020-01-22T14:30:21Z</dcterms:modified>
</cp:coreProperties>
</file>